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0" r:id="rId2"/>
    <p:sldId id="299" r:id="rId3"/>
    <p:sldId id="291" r:id="rId4"/>
    <p:sldId id="292" r:id="rId5"/>
    <p:sldId id="293" r:id="rId6"/>
    <p:sldId id="301" r:id="rId7"/>
    <p:sldId id="302" r:id="rId8"/>
    <p:sldId id="296" r:id="rId9"/>
    <p:sldId id="297" r:id="rId10"/>
    <p:sldId id="294" r:id="rId11"/>
    <p:sldId id="256" r:id="rId12"/>
    <p:sldId id="280" r:id="rId13"/>
    <p:sldId id="281" r:id="rId14"/>
    <p:sldId id="282" r:id="rId15"/>
    <p:sldId id="284" r:id="rId16"/>
    <p:sldId id="285" r:id="rId17"/>
    <p:sldId id="286" r:id="rId18"/>
    <p:sldId id="283" r:id="rId19"/>
    <p:sldId id="278" r:id="rId20"/>
    <p:sldId id="287" r:id="rId21"/>
    <p:sldId id="288" r:id="rId22"/>
    <p:sldId id="289" r:id="rId23"/>
    <p:sldId id="290" r:id="rId24"/>
    <p:sldId id="295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D7FF"/>
    <a:srgbClr val="BEB6FF"/>
    <a:srgbClr val="69B451"/>
    <a:srgbClr val="5187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69"/>
    <p:restoredTop sz="96405"/>
  </p:normalViewPr>
  <p:slideViewPr>
    <p:cSldViewPr snapToGrid="0" snapToObjects="1">
      <p:cViewPr varScale="1">
        <p:scale>
          <a:sx n="99" d="100"/>
          <a:sy n="99" d="100"/>
        </p:scale>
        <p:origin x="9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655FC5-44B0-1B43-9356-7E8B205501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1A7C073-B515-6A4F-AFE2-42810AF6A5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3721C6-9370-3347-B200-FB06D0DE4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034108-16CD-DA4F-A4EB-0D6C72E7C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758729-603E-F148-8752-C3A01DDC9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1761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52E48A-9D31-3E41-B149-C108E2D64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54A9BAB-F7B3-5742-92E1-F6601BF273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0ED7202-D5C2-024B-8A2B-CEB203D99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07827D-BC23-2345-ACD6-B7B92355E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E1DC10-1417-644F-94B7-ABA6978E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510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7A5B287-0619-C844-B3C0-D064481EFF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FB9665-8D01-C647-BBF1-D200A3FB61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D50576-6E44-BA42-BAD0-308C5F19A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AC97E3-163D-5F44-AC6C-AF2DA17ED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3E4C7F-30A6-1D4B-99D9-372DA62D6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266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8261CC-FD62-6B4B-8BC3-C4FD48499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2D776F-FA56-EB41-A8A9-2E05B0558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7F0F52-9533-1F40-966A-F65CC34DE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2D5710-76F1-294F-A39F-5D10D0A89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C47BC7-A4BA-7B46-B8DE-B48629AD3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81975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A2ADD1-BBE4-5A48-9B9E-E9FB34A14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363648-1D45-C640-A079-30B28CEEF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2ED24F-96C5-A343-B7AE-E05576385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DEFCF4-6F56-AB4F-9594-2CC951923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FCA5E5-7B27-B74F-9DC0-F2F15AE3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6990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1D3848-80FC-0C4C-9547-35CF38F68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6D2341-E80A-0D45-A063-BB899A289B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DEDE857-8D27-5E41-A524-5C8668A050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C4C202-A196-F94B-BAA3-E3CD125CF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CF98576-34A0-BF4D-BCB5-45E7B3D3E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6EDDE3-BB6A-0D40-B8FE-B262B6CCB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7898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99238D-A9E1-D34E-BEFB-C3913C1E3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18C2A22-424B-D44F-9BA5-5F948C874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33CCE28-21FB-C941-AAFC-9FBE6AFC2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6898947-7E85-8246-A780-90FA74C0DB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68F10DC-6CB3-4B4E-8ACA-8E046019A3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60908A-F347-ED43-97C0-BF5CADCCF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F9C0EB3-8CCF-B947-83DA-E86657624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9AC1528-CCEE-AE40-8F06-36C13989C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9284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748730-8DB1-7E44-87F9-54D4D8D85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0CFA5E3-BDD6-3647-941B-E14A23709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0266421-8113-734D-9AB2-E732E6547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B2CBACA-9E4F-2442-BE4D-D78590E76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010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71F105F-0B9A-5647-92A4-781B5C55D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4DA32C8-F693-4F4E-8E21-8580D219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82E937-7D87-674C-9125-E3B2464BD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6653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62536-F83D-044F-A513-904C842EF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34D121-1DBF-B24F-8328-BEADB2F81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199D42-6A27-C144-B22C-467BEE4716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A08776-4754-D84F-95F5-98CCCD9D6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ED4843-6C0F-4749-99C1-DF52E4067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D118AE-8F4B-7A4D-BE11-035AB6F82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3162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1F76B4-8D5A-E541-ABC0-D93A9F012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A4444F4-8390-8E45-A2EF-08389A90CD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517907D-C7C4-4F4A-9B99-C370E7594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DA09F5-5C64-5A44-BEE6-FBE66B74C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6B9CF88-4A88-5241-9523-80EC2AA42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6FCB5F-D8EF-A141-9513-EA2C6B889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5581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3E9BF42-AA07-4F49-9466-7DB1391C9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CF1324-42F3-8D42-B562-92132B017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CC7062-E925-CC4F-B0B0-C31C2C8BC8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921D6-A2A5-2543-A3B6-FBB03C3EF2A8}" type="datetimeFigureOut">
              <a:t>2020/3/31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096E66-C4F2-014D-8F7A-489E6F6F08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25B8CE-E9DF-5449-95DD-42907D7F0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354651-914D-F842-9922-B54ADD7E200D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1724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ED754614-342E-7447-80B3-A2526A31FFA3}"/>
              </a:ext>
            </a:extLst>
          </p:cNvPr>
          <p:cNvSpPr txBox="1"/>
          <p:nvPr/>
        </p:nvSpPr>
        <p:spPr>
          <a:xfrm>
            <a:off x="1467512" y="1391370"/>
            <a:ext cx="1579034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ServerSocketChannel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2072818-39BE-4F45-9074-8BB6B49B01CD}"/>
              </a:ext>
            </a:extLst>
          </p:cNvPr>
          <p:cNvSpPr txBox="1"/>
          <p:nvPr/>
        </p:nvSpPr>
        <p:spPr>
          <a:xfrm>
            <a:off x="6399346" y="1391369"/>
            <a:ext cx="1579034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SocketChannel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D1152E5-1998-7341-883C-40405AAA0313}"/>
              </a:ext>
            </a:extLst>
          </p:cNvPr>
          <p:cNvSpPr txBox="1"/>
          <p:nvPr/>
        </p:nvSpPr>
        <p:spPr>
          <a:xfrm>
            <a:off x="9779734" y="2290637"/>
            <a:ext cx="845471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I/O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 事件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BF5E863-6F9C-1E43-A34F-A91BABAAAC05}"/>
              </a:ext>
            </a:extLst>
          </p:cNvPr>
          <p:cNvGrpSpPr/>
          <p:nvPr/>
        </p:nvGrpSpPr>
        <p:grpSpPr>
          <a:xfrm>
            <a:off x="1467512" y="2178669"/>
            <a:ext cx="1579034" cy="2307470"/>
            <a:chOff x="848781" y="2379131"/>
            <a:chExt cx="1579034" cy="2307470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DA99F6FE-B37E-C041-9696-5FE08D30D2DD}"/>
                </a:ext>
              </a:extLst>
            </p:cNvPr>
            <p:cNvSpPr/>
            <p:nvPr/>
          </p:nvSpPr>
          <p:spPr>
            <a:xfrm>
              <a:off x="1117598" y="2379131"/>
              <a:ext cx="1041401" cy="47413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 sz="900" b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OP_ACCEPT</a:t>
              </a:r>
              <a:endParaRPr kumimoji="1" lang="zh-CN" altLang="en-US" sz="900" b="1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cxnSp>
          <p:nvCxnSpPr>
            <p:cNvPr id="11" name="直线箭头连接符 10">
              <a:extLst>
                <a:ext uri="{FF2B5EF4-FFF2-40B4-BE49-F238E27FC236}">
                  <a16:creationId xmlns:a16="http://schemas.microsoft.com/office/drawing/2014/main" id="{44C59108-4685-3641-BA9D-DB01C79795D2}"/>
                </a:ext>
              </a:extLst>
            </p:cNvPr>
            <p:cNvCxnSpPr>
              <a:cxnSpLocks/>
              <a:stCxn id="5" idx="2"/>
              <a:endCxn id="15" idx="0"/>
            </p:cNvCxnSpPr>
            <p:nvPr/>
          </p:nvCxnSpPr>
          <p:spPr>
            <a:xfrm flipH="1">
              <a:off x="1638298" y="2853265"/>
              <a:ext cx="1" cy="158326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777AD7E0-B97A-8F40-9021-2B0BABE8DD67}"/>
                </a:ext>
              </a:extLst>
            </p:cNvPr>
            <p:cNvSpPr txBox="1"/>
            <p:nvPr/>
          </p:nvSpPr>
          <p:spPr>
            <a:xfrm>
              <a:off x="1032798" y="3419503"/>
              <a:ext cx="980014" cy="250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kumimoji="1" lang="en-US" altLang="zh-CN" sz="900">
                  <a:latin typeface="Menlo" panose="020B0609030804020204" pitchFamily="49" charset="0"/>
                  <a:ea typeface="微软雅黑" panose="020B0503020204020204" pitchFamily="34" charset="-122"/>
                </a:rPr>
                <a:t>ssc.accept()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08ABDF8C-FAAA-7045-B582-51E250184810}"/>
                </a:ext>
              </a:extLst>
            </p:cNvPr>
            <p:cNvSpPr txBox="1"/>
            <p:nvPr/>
          </p:nvSpPr>
          <p:spPr>
            <a:xfrm>
              <a:off x="848781" y="4436533"/>
              <a:ext cx="1579034" cy="250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kumimoji="1" lang="zh-CN" altLang="en-US" sz="900">
                  <a:latin typeface="Menlo" panose="020B0609030804020204" pitchFamily="49" charset="0"/>
                  <a:ea typeface="微软雅黑" panose="020B0503020204020204" pitchFamily="34" charset="-122"/>
                </a:rPr>
                <a:t>已连接，可读写的</a:t>
              </a:r>
              <a:r>
                <a:rPr kumimoji="1" lang="en-US" altLang="zh-CN" sz="900">
                  <a:latin typeface="Menlo" panose="020B0609030804020204" pitchFamily="49" charset="0"/>
                  <a:ea typeface="微软雅黑" panose="020B0503020204020204" pitchFamily="34" charset="-122"/>
                </a:rPr>
                <a:t>socket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DC3CF6A8-8B66-D04E-9FDB-732D2ED9371B}"/>
              </a:ext>
            </a:extLst>
          </p:cNvPr>
          <p:cNvGrpSpPr/>
          <p:nvPr/>
        </p:nvGrpSpPr>
        <p:grpSpPr>
          <a:xfrm>
            <a:off x="3687237" y="2184398"/>
            <a:ext cx="1352537" cy="2393281"/>
            <a:chOff x="3729571" y="2379131"/>
            <a:chExt cx="1352537" cy="2393281"/>
          </a:xfrm>
        </p:grpSpPr>
        <p:sp>
          <p:nvSpPr>
            <p:cNvPr id="6" name="圆角矩形 5">
              <a:extLst>
                <a:ext uri="{FF2B5EF4-FFF2-40B4-BE49-F238E27FC236}">
                  <a16:creationId xmlns:a16="http://schemas.microsoft.com/office/drawing/2014/main" id="{715F7D1C-2A76-7D4B-A8C3-180761B2F451}"/>
                </a:ext>
              </a:extLst>
            </p:cNvPr>
            <p:cNvSpPr/>
            <p:nvPr/>
          </p:nvSpPr>
          <p:spPr>
            <a:xfrm>
              <a:off x="4004731" y="2379131"/>
              <a:ext cx="1041401" cy="47413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 sz="900" b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OP_CONNECT</a:t>
              </a:r>
              <a:endParaRPr kumimoji="1" lang="zh-CN" altLang="en-US" sz="900" b="1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cxnSp>
          <p:nvCxnSpPr>
            <p:cNvPr id="16" name="直线箭头连接符 15">
              <a:extLst>
                <a:ext uri="{FF2B5EF4-FFF2-40B4-BE49-F238E27FC236}">
                  <a16:creationId xmlns:a16="http://schemas.microsoft.com/office/drawing/2014/main" id="{0CF21D1F-1841-224C-8169-DD0CB89C3360}"/>
                </a:ext>
              </a:extLst>
            </p:cNvPr>
            <p:cNvCxnSpPr>
              <a:cxnSpLocks/>
              <a:stCxn id="6" idx="2"/>
              <a:endCxn id="19" idx="0"/>
            </p:cNvCxnSpPr>
            <p:nvPr/>
          </p:nvCxnSpPr>
          <p:spPr>
            <a:xfrm flipH="1">
              <a:off x="4519614" y="2853265"/>
              <a:ext cx="5818" cy="149582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812094B4-7F03-8C4C-8677-ABB7E1686B18}"/>
                </a:ext>
              </a:extLst>
            </p:cNvPr>
            <p:cNvSpPr txBox="1"/>
            <p:nvPr/>
          </p:nvSpPr>
          <p:spPr>
            <a:xfrm>
              <a:off x="3729571" y="3407832"/>
              <a:ext cx="1352537" cy="250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kumimoji="1" lang="en-US" altLang="zh-CN" sz="900">
                  <a:latin typeface="Menlo" panose="020B0609030804020204" pitchFamily="49" charset="0"/>
                  <a:ea typeface="微软雅黑" panose="020B0503020204020204" pitchFamily="34" charset="-122"/>
                </a:rPr>
                <a:t>sc.finishConnect()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F6E39231-0680-F743-9C6A-E77BBC53412D}"/>
                </a:ext>
              </a:extLst>
            </p:cNvPr>
            <p:cNvSpPr txBox="1"/>
            <p:nvPr/>
          </p:nvSpPr>
          <p:spPr>
            <a:xfrm>
              <a:off x="3993096" y="4349091"/>
              <a:ext cx="1053036" cy="423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kumimoji="1" lang="en-US" altLang="zh-CN" sz="900">
                  <a:latin typeface="Menlo" panose="020B0609030804020204" pitchFamily="49" charset="0"/>
                  <a:ea typeface="微软雅黑" panose="020B0503020204020204" pitchFamily="34" charset="-122"/>
                </a:rPr>
                <a:t>Socket</a:t>
              </a:r>
              <a:r>
                <a:rPr kumimoji="1" lang="zh-CN" altLang="en-US" sz="900">
                  <a:latin typeface="Menlo" panose="020B0609030804020204" pitchFamily="49" charset="0"/>
                  <a:ea typeface="微软雅黑" panose="020B0503020204020204" pitchFamily="34" charset="-122"/>
                </a:rPr>
                <a:t> </a:t>
              </a:r>
              <a:r>
                <a:rPr kumimoji="1" lang="en-US" altLang="zh-CN" sz="900">
                  <a:latin typeface="Menlo" panose="020B0609030804020204" pitchFamily="49" charset="0"/>
                  <a:ea typeface="微软雅黑" panose="020B0503020204020204" pitchFamily="34" charset="-122"/>
                </a:rPr>
                <a:t>is</a:t>
              </a:r>
              <a:r>
                <a:rPr kumimoji="1" lang="zh-CN" altLang="en-US" sz="900">
                  <a:latin typeface="Menlo" panose="020B0609030804020204" pitchFamily="49" charset="0"/>
                  <a:ea typeface="微软雅黑" panose="020B0503020204020204" pitchFamily="34" charset="-122"/>
                </a:rPr>
                <a:t> </a:t>
              </a:r>
              <a:r>
                <a:rPr kumimoji="1" lang="en-US" altLang="zh-CN" sz="900">
                  <a:latin typeface="Menlo" panose="020B0609030804020204" pitchFamily="49" charset="0"/>
                  <a:ea typeface="微软雅黑" panose="020B0503020204020204" pitchFamily="34" charset="-122"/>
                </a:rPr>
                <a:t>connected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DB811460-9D43-A649-8ADB-E8C12440ECE4}"/>
              </a:ext>
            </a:extLst>
          </p:cNvPr>
          <p:cNvGrpSpPr/>
          <p:nvPr/>
        </p:nvGrpSpPr>
        <p:grpSpPr>
          <a:xfrm>
            <a:off x="5765533" y="2184398"/>
            <a:ext cx="2400831" cy="2313497"/>
            <a:chOff x="5504388" y="2379131"/>
            <a:chExt cx="2400831" cy="2313497"/>
          </a:xfrm>
        </p:grpSpPr>
        <p:sp>
          <p:nvSpPr>
            <p:cNvPr id="7" name="圆角矩形 6">
              <a:extLst>
                <a:ext uri="{FF2B5EF4-FFF2-40B4-BE49-F238E27FC236}">
                  <a16:creationId xmlns:a16="http://schemas.microsoft.com/office/drawing/2014/main" id="{16FFA0DA-99B1-284D-B6EF-50F9F54F7928}"/>
                </a:ext>
              </a:extLst>
            </p:cNvPr>
            <p:cNvSpPr/>
            <p:nvPr/>
          </p:nvSpPr>
          <p:spPr>
            <a:xfrm>
              <a:off x="5677954" y="2379131"/>
              <a:ext cx="1041401" cy="47413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 sz="900" b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OP_READ</a:t>
              </a:r>
              <a:endParaRPr kumimoji="1" lang="zh-CN" altLang="en-US" sz="900" b="1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6BC5E05A-FCC4-2845-B55B-4DD79AC7C4A8}"/>
                </a:ext>
              </a:extLst>
            </p:cNvPr>
            <p:cNvGrpSpPr/>
            <p:nvPr/>
          </p:nvGrpSpPr>
          <p:grpSpPr>
            <a:xfrm>
              <a:off x="5504388" y="3198709"/>
              <a:ext cx="1388532" cy="630769"/>
              <a:chOff x="6339416" y="3012443"/>
              <a:chExt cx="1388532" cy="630769"/>
            </a:xfrm>
          </p:grpSpPr>
          <p:sp>
            <p:nvSpPr>
              <p:cNvPr id="20" name="菱形 19">
                <a:extLst>
                  <a:ext uri="{FF2B5EF4-FFF2-40B4-BE49-F238E27FC236}">
                    <a16:creationId xmlns:a16="http://schemas.microsoft.com/office/drawing/2014/main" id="{6D688BBE-8D06-F94C-B7A4-4AB517F27F45}"/>
                  </a:ext>
                </a:extLst>
              </p:cNvPr>
              <p:cNvSpPr/>
              <p:nvPr/>
            </p:nvSpPr>
            <p:spPr>
              <a:xfrm>
                <a:off x="6339416" y="3012443"/>
                <a:ext cx="1388532" cy="630769"/>
              </a:xfrm>
              <a:prstGeom prst="diamond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 sz="900">
                  <a:solidFill>
                    <a:schemeClr val="tx1"/>
                  </a:solidFill>
                  <a:latin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72FA94A6-991C-824B-8417-F2A7D7D1FB74}"/>
                  </a:ext>
                </a:extLst>
              </p:cNvPr>
              <p:cNvSpPr txBox="1"/>
              <p:nvPr/>
            </p:nvSpPr>
            <p:spPr>
              <a:xfrm>
                <a:off x="6508234" y="3143162"/>
                <a:ext cx="105303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900">
                    <a:latin typeface="Menlo" panose="020B0609030804020204" pitchFamily="49" charset="0"/>
                    <a:cs typeface="Menlo" panose="020B0609030804020204" pitchFamily="49" charset="0"/>
                  </a:rPr>
                  <a:t>socket</a:t>
                </a:r>
                <a:r>
                  <a:rPr kumimoji="1" lang="zh-CN" altLang="en-US" sz="900">
                    <a:latin typeface="Menlo" panose="020B0609030804020204" pitchFamily="49" charset="0"/>
                    <a:cs typeface="Menlo" panose="020B0609030804020204" pitchFamily="49" charset="0"/>
                  </a:rPr>
                  <a:t> </a:t>
                </a:r>
                <a:r>
                  <a:rPr kumimoji="1" lang="en-US" altLang="zh-CN" sz="900">
                    <a:latin typeface="Menlo" panose="020B0609030804020204" pitchFamily="49" charset="0"/>
                    <a:cs typeface="Menlo" panose="020B0609030804020204" pitchFamily="49" charset="0"/>
                  </a:rPr>
                  <a:t>is</a:t>
                </a:r>
                <a:r>
                  <a:rPr kumimoji="1" lang="zh-CN" altLang="en-US" sz="900">
                    <a:latin typeface="Menlo" panose="020B0609030804020204" pitchFamily="49" charset="0"/>
                    <a:cs typeface="Menlo" panose="020B0609030804020204" pitchFamily="49" charset="0"/>
                  </a:rPr>
                  <a:t> </a:t>
                </a:r>
                <a:r>
                  <a:rPr kumimoji="1" lang="en-US" altLang="zh-CN" sz="900">
                    <a:latin typeface="Menlo" panose="020B0609030804020204" pitchFamily="49" charset="0"/>
                    <a:cs typeface="Menlo" panose="020B0609030804020204" pitchFamily="49" charset="0"/>
                  </a:rPr>
                  <a:t>connected?</a:t>
                </a:r>
                <a:endParaRPr kumimoji="1" lang="zh-CN" altLang="en-US" sz="900">
                  <a:latin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</p:grpSp>
        <p:cxnSp>
          <p:nvCxnSpPr>
            <p:cNvPr id="23" name="直线箭头连接符 22">
              <a:extLst>
                <a:ext uri="{FF2B5EF4-FFF2-40B4-BE49-F238E27FC236}">
                  <a16:creationId xmlns:a16="http://schemas.microsoft.com/office/drawing/2014/main" id="{146ED8D1-60BA-3341-97DB-DABBEB4B0434}"/>
                </a:ext>
              </a:extLst>
            </p:cNvPr>
            <p:cNvCxnSpPr>
              <a:cxnSpLocks/>
              <a:stCxn id="7" idx="2"/>
              <a:endCxn id="20" idx="0"/>
            </p:cNvCxnSpPr>
            <p:nvPr/>
          </p:nvCxnSpPr>
          <p:spPr>
            <a:xfrm flipH="1">
              <a:off x="6198654" y="2853265"/>
              <a:ext cx="1" cy="34544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箭头连接符 25">
              <a:extLst>
                <a:ext uri="{FF2B5EF4-FFF2-40B4-BE49-F238E27FC236}">
                  <a16:creationId xmlns:a16="http://schemas.microsoft.com/office/drawing/2014/main" id="{30E22455-10BD-414A-8385-BFA61B905864}"/>
                </a:ext>
              </a:extLst>
            </p:cNvPr>
            <p:cNvCxnSpPr>
              <a:cxnSpLocks/>
              <a:stCxn id="20" idx="2"/>
            </p:cNvCxnSpPr>
            <p:nvPr/>
          </p:nvCxnSpPr>
          <p:spPr>
            <a:xfrm>
              <a:off x="6198654" y="3829478"/>
              <a:ext cx="0" cy="55159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线箭头连接符 27">
              <a:extLst>
                <a:ext uri="{FF2B5EF4-FFF2-40B4-BE49-F238E27FC236}">
                  <a16:creationId xmlns:a16="http://schemas.microsoft.com/office/drawing/2014/main" id="{234BCC9A-48A4-1648-988F-150FB43088AD}"/>
                </a:ext>
              </a:extLst>
            </p:cNvPr>
            <p:cNvCxnSpPr>
              <a:cxnSpLocks/>
              <a:stCxn id="20" idx="3"/>
              <a:endCxn id="33" idx="1"/>
            </p:cNvCxnSpPr>
            <p:nvPr/>
          </p:nvCxnSpPr>
          <p:spPr>
            <a:xfrm flipV="1">
              <a:off x="6892920" y="3514093"/>
              <a:ext cx="261413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4AF289B1-3703-C543-8DEE-5CE8EC7B0B8F}"/>
                </a:ext>
              </a:extLst>
            </p:cNvPr>
            <p:cNvSpPr txBox="1"/>
            <p:nvPr/>
          </p:nvSpPr>
          <p:spPr>
            <a:xfrm>
              <a:off x="7154333" y="3302496"/>
              <a:ext cx="750886" cy="423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kumimoji="1" lang="zh-CN" altLang="en-US" sz="900">
                  <a:latin typeface="Menlo" panose="020B0609030804020204" pitchFamily="49" charset="0"/>
                  <a:ea typeface="微软雅黑" panose="020B0503020204020204" pitchFamily="34" charset="-122"/>
                </a:rPr>
                <a:t>抛出尚未连接异常</a:t>
              </a:r>
              <a:endPara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AD879DCF-2F6E-4742-AF6B-10C5AA30CACE}"/>
                </a:ext>
              </a:extLst>
            </p:cNvPr>
            <p:cNvSpPr txBox="1"/>
            <p:nvPr/>
          </p:nvSpPr>
          <p:spPr>
            <a:xfrm>
              <a:off x="5673206" y="4442431"/>
              <a:ext cx="1053036" cy="250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kumimoji="1" lang="en-US" altLang="zh-CN" sz="900">
                  <a:latin typeface="Menlo" panose="020B0609030804020204" pitchFamily="49" charset="0"/>
                  <a:ea typeface="微软雅黑" panose="020B0503020204020204" pitchFamily="34" charset="-122"/>
                </a:rPr>
                <a:t>sc.read()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CAD8C39-AE25-E743-928A-0E707B9CDAEA}"/>
              </a:ext>
            </a:extLst>
          </p:cNvPr>
          <p:cNvGrpSpPr/>
          <p:nvPr/>
        </p:nvGrpSpPr>
        <p:grpSpPr>
          <a:xfrm>
            <a:off x="8427777" y="2181448"/>
            <a:ext cx="2409298" cy="2313497"/>
            <a:chOff x="8276168" y="2379131"/>
            <a:chExt cx="2409298" cy="2313497"/>
          </a:xfrm>
        </p:grpSpPr>
        <p:sp>
          <p:nvSpPr>
            <p:cNvPr id="8" name="圆角矩形 7">
              <a:extLst>
                <a:ext uri="{FF2B5EF4-FFF2-40B4-BE49-F238E27FC236}">
                  <a16:creationId xmlns:a16="http://schemas.microsoft.com/office/drawing/2014/main" id="{DE5AE00E-0EDA-134F-9037-0CAFB50EE51B}"/>
                </a:ext>
              </a:extLst>
            </p:cNvPr>
            <p:cNvSpPr/>
            <p:nvPr/>
          </p:nvSpPr>
          <p:spPr>
            <a:xfrm>
              <a:off x="8449733" y="2379131"/>
              <a:ext cx="1041401" cy="47413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 sz="900" b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OP_WRITE</a:t>
              </a:r>
              <a:endParaRPr kumimoji="1" lang="zh-CN" altLang="en-US" sz="900" b="1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grpSp>
          <p:nvGrpSpPr>
            <p:cNvPr id="39" name="组合 38">
              <a:extLst>
                <a:ext uri="{FF2B5EF4-FFF2-40B4-BE49-F238E27FC236}">
                  <a16:creationId xmlns:a16="http://schemas.microsoft.com/office/drawing/2014/main" id="{5717D1A5-76A2-5640-BF5B-3CB0FB10261C}"/>
                </a:ext>
              </a:extLst>
            </p:cNvPr>
            <p:cNvGrpSpPr/>
            <p:nvPr/>
          </p:nvGrpSpPr>
          <p:grpSpPr>
            <a:xfrm>
              <a:off x="8276168" y="3198709"/>
              <a:ext cx="1388532" cy="630769"/>
              <a:chOff x="6339416" y="3012443"/>
              <a:chExt cx="1388532" cy="630769"/>
            </a:xfrm>
          </p:grpSpPr>
          <p:sp>
            <p:nvSpPr>
              <p:cNvPr id="40" name="菱形 39">
                <a:extLst>
                  <a:ext uri="{FF2B5EF4-FFF2-40B4-BE49-F238E27FC236}">
                    <a16:creationId xmlns:a16="http://schemas.microsoft.com/office/drawing/2014/main" id="{C2207AB4-18E1-F545-9675-9325A7BD9B85}"/>
                  </a:ext>
                </a:extLst>
              </p:cNvPr>
              <p:cNvSpPr/>
              <p:nvPr/>
            </p:nvSpPr>
            <p:spPr>
              <a:xfrm>
                <a:off x="6339416" y="3012443"/>
                <a:ext cx="1388532" cy="630769"/>
              </a:xfrm>
              <a:prstGeom prst="diamond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zh-CN" altLang="en-US" sz="900">
                  <a:solidFill>
                    <a:schemeClr val="tx1"/>
                  </a:solidFill>
                  <a:latin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D2156AD0-6632-9B4B-92E4-C2318F032F53}"/>
                  </a:ext>
                </a:extLst>
              </p:cNvPr>
              <p:cNvSpPr txBox="1"/>
              <p:nvPr/>
            </p:nvSpPr>
            <p:spPr>
              <a:xfrm>
                <a:off x="6508234" y="3143162"/>
                <a:ext cx="105303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900">
                    <a:latin typeface="Menlo" panose="020B0609030804020204" pitchFamily="49" charset="0"/>
                    <a:cs typeface="Menlo" panose="020B0609030804020204" pitchFamily="49" charset="0"/>
                  </a:rPr>
                  <a:t>socket</a:t>
                </a:r>
                <a:r>
                  <a:rPr kumimoji="1" lang="zh-CN" altLang="en-US" sz="900">
                    <a:latin typeface="Menlo" panose="020B0609030804020204" pitchFamily="49" charset="0"/>
                    <a:cs typeface="Menlo" panose="020B0609030804020204" pitchFamily="49" charset="0"/>
                  </a:rPr>
                  <a:t> </a:t>
                </a:r>
                <a:r>
                  <a:rPr kumimoji="1" lang="en-US" altLang="zh-CN" sz="900">
                    <a:latin typeface="Menlo" panose="020B0609030804020204" pitchFamily="49" charset="0"/>
                    <a:cs typeface="Menlo" panose="020B0609030804020204" pitchFamily="49" charset="0"/>
                  </a:rPr>
                  <a:t>is</a:t>
                </a:r>
                <a:r>
                  <a:rPr kumimoji="1" lang="zh-CN" altLang="en-US" sz="900">
                    <a:latin typeface="Menlo" panose="020B0609030804020204" pitchFamily="49" charset="0"/>
                    <a:cs typeface="Menlo" panose="020B0609030804020204" pitchFamily="49" charset="0"/>
                  </a:rPr>
                  <a:t> </a:t>
                </a:r>
                <a:r>
                  <a:rPr kumimoji="1" lang="en-US" altLang="zh-CN" sz="900">
                    <a:latin typeface="Menlo" panose="020B0609030804020204" pitchFamily="49" charset="0"/>
                    <a:cs typeface="Menlo" panose="020B0609030804020204" pitchFamily="49" charset="0"/>
                  </a:rPr>
                  <a:t>connected?</a:t>
                </a:r>
                <a:endParaRPr kumimoji="1" lang="zh-CN" altLang="en-US" sz="900">
                  <a:latin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</p:grpSp>
        <p:cxnSp>
          <p:nvCxnSpPr>
            <p:cNvPr id="42" name="直线箭头连接符 41">
              <a:extLst>
                <a:ext uri="{FF2B5EF4-FFF2-40B4-BE49-F238E27FC236}">
                  <a16:creationId xmlns:a16="http://schemas.microsoft.com/office/drawing/2014/main" id="{3D72D448-1084-944A-988C-C3BF0B9F5286}"/>
                </a:ext>
              </a:extLst>
            </p:cNvPr>
            <p:cNvCxnSpPr>
              <a:cxnSpLocks/>
              <a:stCxn id="8" idx="2"/>
              <a:endCxn id="40" idx="0"/>
            </p:cNvCxnSpPr>
            <p:nvPr/>
          </p:nvCxnSpPr>
          <p:spPr>
            <a:xfrm>
              <a:off x="8970434" y="2853265"/>
              <a:ext cx="0" cy="34544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线箭头连接符 42">
              <a:extLst>
                <a:ext uri="{FF2B5EF4-FFF2-40B4-BE49-F238E27FC236}">
                  <a16:creationId xmlns:a16="http://schemas.microsoft.com/office/drawing/2014/main" id="{1EEDC859-8B8D-3E45-928D-71DFBCA52370}"/>
                </a:ext>
              </a:extLst>
            </p:cNvPr>
            <p:cNvCxnSpPr>
              <a:cxnSpLocks/>
              <a:stCxn id="40" idx="2"/>
            </p:cNvCxnSpPr>
            <p:nvPr/>
          </p:nvCxnSpPr>
          <p:spPr>
            <a:xfrm>
              <a:off x="8970434" y="3829478"/>
              <a:ext cx="0" cy="55159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箭头连接符 43">
              <a:extLst>
                <a:ext uri="{FF2B5EF4-FFF2-40B4-BE49-F238E27FC236}">
                  <a16:creationId xmlns:a16="http://schemas.microsoft.com/office/drawing/2014/main" id="{C1CD81B2-674D-FE42-86B6-06123697F2A5}"/>
                </a:ext>
              </a:extLst>
            </p:cNvPr>
            <p:cNvCxnSpPr>
              <a:cxnSpLocks/>
              <a:stCxn id="40" idx="3"/>
              <a:endCxn id="45" idx="1"/>
            </p:cNvCxnSpPr>
            <p:nvPr/>
          </p:nvCxnSpPr>
          <p:spPr>
            <a:xfrm flipV="1">
              <a:off x="9664700" y="3514093"/>
              <a:ext cx="269880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60B418A6-E2C7-524B-BC15-17EF7D1A3D80}"/>
                </a:ext>
              </a:extLst>
            </p:cNvPr>
            <p:cNvSpPr txBox="1"/>
            <p:nvPr/>
          </p:nvSpPr>
          <p:spPr>
            <a:xfrm>
              <a:off x="9934580" y="3302496"/>
              <a:ext cx="750886" cy="423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kumimoji="1" lang="zh-CN" altLang="en-US" sz="900">
                  <a:latin typeface="Menlo" panose="020B0609030804020204" pitchFamily="49" charset="0"/>
                  <a:ea typeface="微软雅黑" panose="020B0503020204020204" pitchFamily="34" charset="-122"/>
                </a:rPr>
                <a:t>抛出尚未连接异常</a:t>
              </a:r>
              <a:endPara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endParaRP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50B269AE-FE8E-984F-B776-F875D25B4289}"/>
                </a:ext>
              </a:extLst>
            </p:cNvPr>
            <p:cNvSpPr txBox="1"/>
            <p:nvPr/>
          </p:nvSpPr>
          <p:spPr>
            <a:xfrm>
              <a:off x="8444986" y="4442431"/>
              <a:ext cx="1053036" cy="250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5000"/>
                </a:lnSpc>
              </a:pPr>
              <a:r>
                <a:rPr kumimoji="1" lang="en-US" altLang="zh-CN" sz="900">
                  <a:latin typeface="Menlo" panose="020B0609030804020204" pitchFamily="49" charset="0"/>
                  <a:ea typeface="微软雅黑" panose="020B0503020204020204" pitchFamily="34" charset="-122"/>
                </a:rPr>
                <a:t>sc.write()</a:t>
              </a:r>
            </a:p>
          </p:txBody>
        </p:sp>
      </p:grpSp>
      <p:sp>
        <p:nvSpPr>
          <p:cNvPr id="55" name="矩形 54">
            <a:extLst>
              <a:ext uri="{FF2B5EF4-FFF2-40B4-BE49-F238E27FC236}">
                <a16:creationId xmlns:a16="http://schemas.microsoft.com/office/drawing/2014/main" id="{E7842F83-82F7-9B47-B2D5-7A7FFFFF1A54}"/>
              </a:ext>
            </a:extLst>
          </p:cNvPr>
          <p:cNvSpPr/>
          <p:nvPr/>
        </p:nvSpPr>
        <p:spPr>
          <a:xfrm>
            <a:off x="1339941" y="1806235"/>
            <a:ext cx="1806218" cy="2913101"/>
          </a:xfrm>
          <a:prstGeom prst="rect">
            <a:avLst/>
          </a:prstGeom>
          <a:noFill/>
          <a:ln w="95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ABDAD455-E229-904F-9370-ADDDE65523AC}"/>
              </a:ext>
            </a:extLst>
          </p:cNvPr>
          <p:cNvSpPr/>
          <p:nvPr/>
        </p:nvSpPr>
        <p:spPr>
          <a:xfrm>
            <a:off x="3615531" y="1806235"/>
            <a:ext cx="7221544" cy="2913101"/>
          </a:xfrm>
          <a:prstGeom prst="rect">
            <a:avLst/>
          </a:prstGeom>
          <a:noFill/>
          <a:ln w="95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CA0618FE-6354-5045-9879-75CE43C3987F}"/>
              </a:ext>
            </a:extLst>
          </p:cNvPr>
          <p:cNvSpPr txBox="1"/>
          <p:nvPr/>
        </p:nvSpPr>
        <p:spPr>
          <a:xfrm>
            <a:off x="382305" y="401899"/>
            <a:ext cx="253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语言世界的地基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9912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1789056A-74E2-5D43-95AC-9B6E1AFF2CCC}"/>
              </a:ext>
            </a:extLst>
          </p:cNvPr>
          <p:cNvSpPr txBox="1"/>
          <p:nvPr/>
        </p:nvSpPr>
        <p:spPr>
          <a:xfrm>
            <a:off x="341652" y="233527"/>
            <a:ext cx="4820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数据类型的根基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E7DB68-7C5F-864B-881C-88731FC65298}"/>
              </a:ext>
            </a:extLst>
          </p:cNvPr>
          <p:cNvSpPr txBox="1"/>
          <p:nvPr/>
        </p:nvSpPr>
        <p:spPr>
          <a:xfrm>
            <a:off x="1864860" y="1014701"/>
            <a:ext cx="2173741" cy="267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zh-CN" altLang="en-US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万丈高楼平地起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-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 原始数据类型</a:t>
            </a:r>
            <a:endParaRPr kumimoji="1" lang="en-US" altLang="zh-CN" sz="1000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2DFFC9A-C0FC-7042-AC0C-D417E330DB69}"/>
              </a:ext>
            </a:extLst>
          </p:cNvPr>
          <p:cNvSpPr txBox="1"/>
          <p:nvPr/>
        </p:nvSpPr>
        <p:spPr>
          <a:xfrm>
            <a:off x="1864860" y="4547073"/>
            <a:ext cx="2173741" cy="267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面向对象世界里的基本数据类型</a:t>
            </a:r>
            <a:endParaRPr kumimoji="1" lang="en-US" altLang="zh-CN" sz="1000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E78443A-96AE-EF4C-B20A-B8B4626353A0}"/>
              </a:ext>
            </a:extLst>
          </p:cNvPr>
          <p:cNvSpPr txBox="1"/>
          <p:nvPr/>
        </p:nvSpPr>
        <p:spPr>
          <a:xfrm>
            <a:off x="2144259" y="1447520"/>
            <a:ext cx="3748541" cy="2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byte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：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8-bit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带符号二进制补码整数，取值范围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[-128,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127]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225F49B-E622-CC47-A242-DE6BF41F415E}"/>
              </a:ext>
            </a:extLst>
          </p:cNvPr>
          <p:cNvSpPr txBox="1"/>
          <p:nvPr/>
        </p:nvSpPr>
        <p:spPr>
          <a:xfrm>
            <a:off x="2144258" y="1801073"/>
            <a:ext cx="3748541" cy="2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short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：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16-bit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带符号二进制补码整数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510DA71-3027-264C-B305-058B45A4F2F1}"/>
              </a:ext>
            </a:extLst>
          </p:cNvPr>
          <p:cNvSpPr txBox="1"/>
          <p:nvPr/>
        </p:nvSpPr>
        <p:spPr>
          <a:xfrm>
            <a:off x="2144257" y="2152526"/>
            <a:ext cx="8218944" cy="2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int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：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32-bit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带符号二进制补码整数，取值范围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[-2^31,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2^31-1]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，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Java-8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及之后版本，可以表示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32-bit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无符号整数，取值范围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[0,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2^32-1]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DAA7291-9D5C-CC4D-AEF3-C8DE5F44DAE7}"/>
              </a:ext>
            </a:extLst>
          </p:cNvPr>
          <p:cNvSpPr txBox="1"/>
          <p:nvPr/>
        </p:nvSpPr>
        <p:spPr>
          <a:xfrm>
            <a:off x="2144258" y="2503979"/>
            <a:ext cx="3748541" cy="2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long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：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64-bit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带符号二进制补码整数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396DB37-2934-8D4B-8484-1D9B8CA4A890}"/>
              </a:ext>
            </a:extLst>
          </p:cNvPr>
          <p:cNvSpPr txBox="1"/>
          <p:nvPr/>
        </p:nvSpPr>
        <p:spPr>
          <a:xfrm>
            <a:off x="2144257" y="2850299"/>
            <a:ext cx="3748541" cy="2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float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：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32-bit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单精度浮点数，遵循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IEEE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754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标准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2" name="左大括号 1">
            <a:extLst>
              <a:ext uri="{FF2B5EF4-FFF2-40B4-BE49-F238E27FC236}">
                <a16:creationId xmlns:a16="http://schemas.microsoft.com/office/drawing/2014/main" id="{CB39C92C-D483-9E4B-B58C-AB0C4904D394}"/>
              </a:ext>
            </a:extLst>
          </p:cNvPr>
          <p:cNvSpPr/>
          <p:nvPr/>
        </p:nvSpPr>
        <p:spPr>
          <a:xfrm>
            <a:off x="2003464" y="1570616"/>
            <a:ext cx="140792" cy="1739849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1789FFC-88EC-B442-973D-BD5631C74F36}"/>
              </a:ext>
            </a:extLst>
          </p:cNvPr>
          <p:cNvSpPr txBox="1"/>
          <p:nvPr/>
        </p:nvSpPr>
        <p:spPr>
          <a:xfrm>
            <a:off x="2144256" y="3163853"/>
            <a:ext cx="3748541" cy="2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double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：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64-bit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双精度浮点数，遵循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IEEE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754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标准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40BD6F2-A84E-6C40-B67A-51B828A50C9E}"/>
              </a:ext>
            </a:extLst>
          </p:cNvPr>
          <p:cNvSpPr txBox="1"/>
          <p:nvPr/>
        </p:nvSpPr>
        <p:spPr>
          <a:xfrm>
            <a:off x="2144256" y="3572673"/>
            <a:ext cx="3748541" cy="2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boolean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：存储空间大小不确定，由具体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JVM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决定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0BDB9BB-857C-114D-8469-11BC8C695F6C}"/>
              </a:ext>
            </a:extLst>
          </p:cNvPr>
          <p:cNvSpPr txBox="1"/>
          <p:nvPr/>
        </p:nvSpPr>
        <p:spPr>
          <a:xfrm>
            <a:off x="2144256" y="3995831"/>
            <a:ext cx="4025456" cy="2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char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：单个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16-bit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Unicode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字符，范围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[‘\u0000’,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'\uffff'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]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2965CA3-1BA9-9A42-B99E-4E54644D3711}"/>
              </a:ext>
            </a:extLst>
          </p:cNvPr>
          <p:cNvSpPr/>
          <p:nvPr/>
        </p:nvSpPr>
        <p:spPr>
          <a:xfrm>
            <a:off x="4137348" y="5144214"/>
            <a:ext cx="815651" cy="3433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Number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D69E537E-1F03-3944-A7DB-34099CF765AA}"/>
              </a:ext>
            </a:extLst>
          </p:cNvPr>
          <p:cNvSpPr/>
          <p:nvPr/>
        </p:nvSpPr>
        <p:spPr>
          <a:xfrm>
            <a:off x="1961416" y="5919923"/>
            <a:ext cx="707023" cy="34332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Byte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8CD1D6A-86BE-E941-9E2C-FF1F62327EC7}"/>
              </a:ext>
            </a:extLst>
          </p:cNvPr>
          <p:cNvSpPr/>
          <p:nvPr/>
        </p:nvSpPr>
        <p:spPr>
          <a:xfrm>
            <a:off x="2848435" y="5919923"/>
            <a:ext cx="707023" cy="34332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Short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46C6340-282A-B944-B04D-BD424AC4D5ED}"/>
              </a:ext>
            </a:extLst>
          </p:cNvPr>
          <p:cNvSpPr/>
          <p:nvPr/>
        </p:nvSpPr>
        <p:spPr>
          <a:xfrm>
            <a:off x="3735454" y="5919923"/>
            <a:ext cx="707023" cy="34332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Integer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60725E2-5699-B542-B470-34093236AAC7}"/>
              </a:ext>
            </a:extLst>
          </p:cNvPr>
          <p:cNvSpPr/>
          <p:nvPr/>
        </p:nvSpPr>
        <p:spPr>
          <a:xfrm>
            <a:off x="4622473" y="5919923"/>
            <a:ext cx="707023" cy="34332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Long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84DF9EE-4E1A-0F44-AD7B-C4E89E8DA52F}"/>
              </a:ext>
            </a:extLst>
          </p:cNvPr>
          <p:cNvSpPr/>
          <p:nvPr/>
        </p:nvSpPr>
        <p:spPr>
          <a:xfrm>
            <a:off x="5509492" y="5919923"/>
            <a:ext cx="707023" cy="34332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Float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B8B0CAA-0FC3-BA4E-AF4B-C513985F25FF}"/>
              </a:ext>
            </a:extLst>
          </p:cNvPr>
          <p:cNvSpPr/>
          <p:nvPr/>
        </p:nvSpPr>
        <p:spPr>
          <a:xfrm>
            <a:off x="6396511" y="5919923"/>
            <a:ext cx="707023" cy="34332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Double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id="{6C923040-AF9C-A640-98B3-FC061640680A}"/>
              </a:ext>
            </a:extLst>
          </p:cNvPr>
          <p:cNvCxnSpPr>
            <a:cxnSpLocks/>
            <a:stCxn id="18" idx="0"/>
            <a:endCxn id="17" idx="2"/>
          </p:cNvCxnSpPr>
          <p:nvPr/>
        </p:nvCxnSpPr>
        <p:spPr>
          <a:xfrm flipV="1">
            <a:off x="2314928" y="5487538"/>
            <a:ext cx="2230246" cy="432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01D4C30C-A6DF-2941-A207-1B37DF154B7D}"/>
              </a:ext>
            </a:extLst>
          </p:cNvPr>
          <p:cNvCxnSpPr>
            <a:cxnSpLocks/>
            <a:stCxn id="19" idx="0"/>
            <a:endCxn id="17" idx="2"/>
          </p:cNvCxnSpPr>
          <p:nvPr/>
        </p:nvCxnSpPr>
        <p:spPr>
          <a:xfrm flipV="1">
            <a:off x="3201947" y="5487538"/>
            <a:ext cx="1343227" cy="432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8C3EEC3B-23D3-784A-97EE-205F73283297}"/>
              </a:ext>
            </a:extLst>
          </p:cNvPr>
          <p:cNvCxnSpPr>
            <a:cxnSpLocks/>
            <a:stCxn id="20" idx="0"/>
            <a:endCxn id="17" idx="2"/>
          </p:cNvCxnSpPr>
          <p:nvPr/>
        </p:nvCxnSpPr>
        <p:spPr>
          <a:xfrm flipV="1">
            <a:off x="4088966" y="5487538"/>
            <a:ext cx="456208" cy="432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F5DD74B0-D83D-E242-AD6E-38E854306CE7}"/>
              </a:ext>
            </a:extLst>
          </p:cNvPr>
          <p:cNvCxnSpPr>
            <a:cxnSpLocks/>
            <a:stCxn id="21" idx="0"/>
            <a:endCxn id="17" idx="2"/>
          </p:cNvCxnSpPr>
          <p:nvPr/>
        </p:nvCxnSpPr>
        <p:spPr>
          <a:xfrm flipH="1" flipV="1">
            <a:off x="4545174" y="5487538"/>
            <a:ext cx="430811" cy="432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线箭头连接符 32">
            <a:extLst>
              <a:ext uri="{FF2B5EF4-FFF2-40B4-BE49-F238E27FC236}">
                <a16:creationId xmlns:a16="http://schemas.microsoft.com/office/drawing/2014/main" id="{DB4B6B61-932D-6648-9755-729E8EC9BC8B}"/>
              </a:ext>
            </a:extLst>
          </p:cNvPr>
          <p:cNvCxnSpPr>
            <a:cxnSpLocks/>
            <a:stCxn id="22" idx="0"/>
            <a:endCxn id="17" idx="2"/>
          </p:cNvCxnSpPr>
          <p:nvPr/>
        </p:nvCxnSpPr>
        <p:spPr>
          <a:xfrm flipH="1" flipV="1">
            <a:off x="4545174" y="5487538"/>
            <a:ext cx="1317830" cy="432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C7A80AB5-ABDC-C44B-9B71-4353EA34802F}"/>
              </a:ext>
            </a:extLst>
          </p:cNvPr>
          <p:cNvCxnSpPr>
            <a:cxnSpLocks/>
            <a:stCxn id="23" idx="0"/>
            <a:endCxn id="17" idx="2"/>
          </p:cNvCxnSpPr>
          <p:nvPr/>
        </p:nvCxnSpPr>
        <p:spPr>
          <a:xfrm flipH="1" flipV="1">
            <a:off x="4545174" y="5487538"/>
            <a:ext cx="2204849" cy="4323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>
            <a:extLst>
              <a:ext uri="{FF2B5EF4-FFF2-40B4-BE49-F238E27FC236}">
                <a16:creationId xmlns:a16="http://schemas.microsoft.com/office/drawing/2014/main" id="{01C9DDA4-2155-094E-9024-904AFC3FD492}"/>
              </a:ext>
            </a:extLst>
          </p:cNvPr>
          <p:cNvSpPr/>
          <p:nvPr/>
        </p:nvSpPr>
        <p:spPr>
          <a:xfrm>
            <a:off x="5383811" y="5144214"/>
            <a:ext cx="707023" cy="3433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Boolean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5B13BFCC-6FE2-064D-98E7-D9B715EAD793}"/>
              </a:ext>
            </a:extLst>
          </p:cNvPr>
          <p:cNvSpPr/>
          <p:nvPr/>
        </p:nvSpPr>
        <p:spPr>
          <a:xfrm>
            <a:off x="6497292" y="5144214"/>
            <a:ext cx="809442" cy="3433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Character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71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282D7B6-7489-BF47-A3F6-24105F37D77B}"/>
              </a:ext>
            </a:extLst>
          </p:cNvPr>
          <p:cNvSpPr txBox="1"/>
          <p:nvPr/>
        </p:nvSpPr>
        <p:spPr>
          <a:xfrm>
            <a:off x="341651" y="233527"/>
            <a:ext cx="39424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语言世界的第一公民，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.class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文件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A5936C4E-34B0-4445-A732-9DF8BA33D908}"/>
              </a:ext>
            </a:extLst>
          </p:cNvPr>
          <p:cNvGrpSpPr/>
          <p:nvPr/>
        </p:nvGrpSpPr>
        <p:grpSpPr>
          <a:xfrm>
            <a:off x="5423879" y="775283"/>
            <a:ext cx="6257135" cy="5701526"/>
            <a:chOff x="250235" y="222258"/>
            <a:chExt cx="8060388" cy="8055587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5D1F3CD-526D-574E-B1A5-E25ECDE0C26B}"/>
                </a:ext>
              </a:extLst>
            </p:cNvPr>
            <p:cNvSpPr/>
            <p:nvPr/>
          </p:nvSpPr>
          <p:spPr>
            <a:xfrm>
              <a:off x="250235" y="222259"/>
              <a:ext cx="1440000" cy="268737"/>
            </a:xfrm>
            <a:prstGeom prst="rect">
              <a:avLst/>
            </a:prstGeom>
            <a:solidFill>
              <a:srgbClr val="01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>
                  <a:solidFill>
                    <a:schemeClr val="tx1"/>
                  </a:solidFill>
                  <a:latin typeface="Times New Roman" panose="02020603050405020304" pitchFamily="18" charset="0"/>
                </a:rPr>
                <a:t>magic</a:t>
              </a:r>
              <a:endParaRPr kumimoji="1" lang="zh-CN" altLang="en-US" sz="110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A26A71DB-FF62-7F4A-A900-3CEBD8710A08}"/>
                </a:ext>
              </a:extLst>
            </p:cNvPr>
            <p:cNvSpPr/>
            <p:nvPr/>
          </p:nvSpPr>
          <p:spPr>
            <a:xfrm>
              <a:off x="3405934" y="222258"/>
              <a:ext cx="1440000" cy="268737"/>
            </a:xfrm>
            <a:prstGeom prst="rect">
              <a:avLst/>
            </a:prstGeom>
            <a:solidFill>
              <a:srgbClr val="01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 sz="11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major_version</a:t>
              </a:r>
              <a:endParaRPr kumimoji="1" lang="zh-CN" altLang="en-US" sz="11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DCB3B99-4EF5-2C42-A924-2F84E1F01DEA}"/>
                </a:ext>
              </a:extLst>
            </p:cNvPr>
            <p:cNvSpPr/>
            <p:nvPr/>
          </p:nvSpPr>
          <p:spPr>
            <a:xfrm>
              <a:off x="1850743" y="222258"/>
              <a:ext cx="1440000" cy="268737"/>
            </a:xfrm>
            <a:prstGeom prst="rect">
              <a:avLst/>
            </a:prstGeom>
            <a:solidFill>
              <a:srgbClr val="01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 sz="11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minor_version</a:t>
              </a:r>
              <a:endParaRPr kumimoji="1" lang="zh-CN" altLang="en-US" sz="11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B422C578-5497-9C48-B2D3-ADDD87BDC08B}"/>
                </a:ext>
              </a:extLst>
            </p:cNvPr>
            <p:cNvSpPr/>
            <p:nvPr/>
          </p:nvSpPr>
          <p:spPr>
            <a:xfrm>
              <a:off x="4961126" y="222258"/>
              <a:ext cx="1587264" cy="26873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cons_pool_count</a:t>
              </a:r>
              <a:endParaRPr kumimoji="1" lang="zh-CN" altLang="en-US" sz="11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9BB4224-11A0-6348-9756-555D80B828A1}"/>
                </a:ext>
              </a:extLst>
            </p:cNvPr>
            <p:cNvSpPr/>
            <p:nvPr/>
          </p:nvSpPr>
          <p:spPr>
            <a:xfrm>
              <a:off x="250235" y="615185"/>
              <a:ext cx="8030299" cy="1144174"/>
            </a:xfrm>
            <a:prstGeom prst="rect">
              <a:avLst/>
            </a:prstGeom>
            <a:solidFill>
              <a:srgbClr val="CC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constant</a:t>
              </a:r>
              <a:r>
                <a:rPr kumimoji="1" lang="zh-CN" altLang="en-US" sz="11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 </a:t>
              </a:r>
              <a:r>
                <a:rPr kumimoji="1" lang="en-US" altLang="zh-CN" sz="11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pool</a:t>
              </a:r>
              <a:endParaRPr kumimoji="1" lang="zh-CN" altLang="en-US" sz="1100" b="1" dirty="0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BBD6B78-71CA-3D4C-AA0C-69306C27F5D7}"/>
                </a:ext>
              </a:extLst>
            </p:cNvPr>
            <p:cNvSpPr/>
            <p:nvPr/>
          </p:nvSpPr>
          <p:spPr>
            <a:xfrm>
              <a:off x="257195" y="1858099"/>
              <a:ext cx="1440000" cy="268735"/>
            </a:xfrm>
            <a:prstGeom prst="rect">
              <a:avLst/>
            </a:prstGeom>
            <a:solidFill>
              <a:srgbClr val="CC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access_flags</a:t>
              </a:r>
              <a:endParaRPr kumimoji="1" lang="zh-CN" altLang="en-US" sz="11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84BACDB3-372B-2446-87B7-07C084EF226C}"/>
                </a:ext>
              </a:extLst>
            </p:cNvPr>
            <p:cNvSpPr/>
            <p:nvPr/>
          </p:nvSpPr>
          <p:spPr>
            <a:xfrm>
              <a:off x="1850743" y="1858096"/>
              <a:ext cx="1440000" cy="268737"/>
            </a:xfrm>
            <a:prstGeom prst="rect">
              <a:avLst/>
            </a:prstGeom>
            <a:solidFill>
              <a:srgbClr val="CC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this_class</a:t>
              </a:r>
              <a:endParaRPr kumimoji="1" lang="zh-CN" altLang="en-US" sz="11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526CFA1F-4766-6D45-84D1-32C56F54904B}"/>
                </a:ext>
              </a:extLst>
            </p:cNvPr>
            <p:cNvSpPr/>
            <p:nvPr/>
          </p:nvSpPr>
          <p:spPr>
            <a:xfrm>
              <a:off x="3403079" y="1858095"/>
              <a:ext cx="1440000" cy="268737"/>
            </a:xfrm>
            <a:prstGeom prst="rect">
              <a:avLst/>
            </a:prstGeom>
            <a:solidFill>
              <a:srgbClr val="CC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super_class</a:t>
              </a:r>
              <a:endParaRPr kumimoji="1" lang="zh-CN" altLang="en-US" sz="11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CD11B5B-6C53-444D-B02D-44BE5EACE3B5}"/>
                </a:ext>
              </a:extLst>
            </p:cNvPr>
            <p:cNvSpPr/>
            <p:nvPr/>
          </p:nvSpPr>
          <p:spPr>
            <a:xfrm>
              <a:off x="4961127" y="1858095"/>
              <a:ext cx="1440000" cy="26873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interfaces_count</a:t>
              </a:r>
              <a:endParaRPr kumimoji="1" lang="zh-CN" altLang="en-US" sz="11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C9B7AF3F-4321-234A-88DA-980E455AABC2}"/>
                </a:ext>
              </a:extLst>
            </p:cNvPr>
            <p:cNvSpPr/>
            <p:nvPr/>
          </p:nvSpPr>
          <p:spPr>
            <a:xfrm>
              <a:off x="280324" y="2226586"/>
              <a:ext cx="8030299" cy="1144174"/>
            </a:xfrm>
            <a:prstGeom prst="rect">
              <a:avLst/>
            </a:prstGeom>
            <a:solidFill>
              <a:srgbClr val="CC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interfaces</a:t>
              </a:r>
              <a:endParaRPr kumimoji="1" lang="zh-CN" altLang="en-US" sz="11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1F862CA0-888A-584D-9577-ABC90A9CE14F}"/>
                </a:ext>
              </a:extLst>
            </p:cNvPr>
            <p:cNvSpPr/>
            <p:nvPr/>
          </p:nvSpPr>
          <p:spPr>
            <a:xfrm>
              <a:off x="420577" y="2333040"/>
              <a:ext cx="1102785" cy="26102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5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4C5E7012-3485-4542-8C0B-6711645DC5BE}"/>
                </a:ext>
              </a:extLst>
            </p:cNvPr>
            <p:cNvSpPr/>
            <p:nvPr/>
          </p:nvSpPr>
          <p:spPr>
            <a:xfrm>
              <a:off x="1663615" y="2333109"/>
              <a:ext cx="1102785" cy="26102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5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88B117F-7600-4440-BA1D-37A8812A95BE}"/>
                </a:ext>
              </a:extLst>
            </p:cNvPr>
            <p:cNvSpPr txBox="1"/>
            <p:nvPr/>
          </p:nvSpPr>
          <p:spPr>
            <a:xfrm>
              <a:off x="4981114" y="672656"/>
              <a:ext cx="357954" cy="352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/>
                <a:t>…</a:t>
              </a:r>
              <a:endParaRPr kumimoji="1" lang="zh-CN" altLang="en-US" sz="140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2EC3ED4-BC9D-B344-BC90-00E7C2F0FCBE}"/>
                </a:ext>
              </a:extLst>
            </p:cNvPr>
            <p:cNvSpPr txBox="1"/>
            <p:nvPr/>
          </p:nvSpPr>
          <p:spPr>
            <a:xfrm>
              <a:off x="2766400" y="2278885"/>
              <a:ext cx="395106" cy="352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/>
                <a:t>…</a:t>
              </a:r>
              <a:endParaRPr kumimoji="1" lang="zh-CN" altLang="en-US" sz="1400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8F79C54-9E08-F445-83A6-93A1AC7DBC79}"/>
                </a:ext>
              </a:extLst>
            </p:cNvPr>
            <p:cNvSpPr/>
            <p:nvPr/>
          </p:nvSpPr>
          <p:spPr>
            <a:xfrm>
              <a:off x="257195" y="3490337"/>
              <a:ext cx="1492620" cy="26873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 err="1">
                  <a:solidFill>
                    <a:schemeClr val="tx1"/>
                  </a:solidFill>
                  <a:latin typeface="Times New Roman" panose="02020603050405020304" pitchFamily="18" charset="0"/>
                </a:rPr>
                <a:t>fields_count</a:t>
              </a:r>
              <a:endParaRPr kumimoji="1" lang="zh-CN" altLang="en-US" sz="11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F9D2BD95-E994-534D-ADD2-AE787A04A234}"/>
                </a:ext>
              </a:extLst>
            </p:cNvPr>
            <p:cNvSpPr/>
            <p:nvPr/>
          </p:nvSpPr>
          <p:spPr>
            <a:xfrm>
              <a:off x="280324" y="3862281"/>
              <a:ext cx="8030299" cy="1144174"/>
            </a:xfrm>
            <a:prstGeom prst="rect">
              <a:avLst/>
            </a:prstGeom>
            <a:solidFill>
              <a:srgbClr val="CC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fields</a:t>
              </a:r>
              <a:endParaRPr kumimoji="1" lang="zh-CN" altLang="en-US" sz="11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275EBED6-5ACC-F443-8EA6-177CAD19E465}"/>
                </a:ext>
              </a:extLst>
            </p:cNvPr>
            <p:cNvSpPr/>
            <p:nvPr/>
          </p:nvSpPr>
          <p:spPr>
            <a:xfrm>
              <a:off x="420577" y="3981858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access_flags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59389DBA-231F-E544-B196-215C75365F12}"/>
                </a:ext>
              </a:extLst>
            </p:cNvPr>
            <p:cNvSpPr txBox="1"/>
            <p:nvPr/>
          </p:nvSpPr>
          <p:spPr>
            <a:xfrm>
              <a:off x="7647205" y="3932536"/>
              <a:ext cx="395107" cy="352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/>
                <a:t>…</a:t>
              </a:r>
              <a:endParaRPr kumimoji="1" lang="zh-CN" altLang="en-US" sz="1400" dirty="0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DA86F512-951B-3F47-A0C9-0A56E3F95472}"/>
                </a:ext>
              </a:extLst>
            </p:cNvPr>
            <p:cNvSpPr/>
            <p:nvPr/>
          </p:nvSpPr>
          <p:spPr>
            <a:xfrm>
              <a:off x="1850742" y="3981855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 err="1">
                  <a:solidFill>
                    <a:schemeClr val="tx1"/>
                  </a:solidFill>
                  <a:latin typeface="Times New Roman" panose="02020603050405020304" pitchFamily="18" charset="0"/>
                </a:rPr>
                <a:t>name_index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1E630D7-FBD8-2C46-8882-EFD08F992ED1}"/>
                </a:ext>
              </a:extLst>
            </p:cNvPr>
            <p:cNvSpPr/>
            <p:nvPr/>
          </p:nvSpPr>
          <p:spPr>
            <a:xfrm>
              <a:off x="3290743" y="3981857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 err="1">
                  <a:solidFill>
                    <a:schemeClr val="tx1"/>
                  </a:solidFill>
                  <a:latin typeface="Times New Roman" panose="02020603050405020304" pitchFamily="18" charset="0"/>
                </a:rPr>
                <a:t>descriptor_index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04B5D5D9-6C57-7F45-887F-026545CF37F9}"/>
                </a:ext>
              </a:extLst>
            </p:cNvPr>
            <p:cNvSpPr/>
            <p:nvPr/>
          </p:nvSpPr>
          <p:spPr>
            <a:xfrm>
              <a:off x="4730743" y="3981856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 err="1">
                  <a:solidFill>
                    <a:schemeClr val="tx1"/>
                  </a:solidFill>
                  <a:latin typeface="Times New Roman" panose="02020603050405020304" pitchFamily="18" charset="0"/>
                </a:rPr>
                <a:t>attributes_count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933E6B3D-8C98-9547-8C7F-E1D269D95E2C}"/>
                </a:ext>
              </a:extLst>
            </p:cNvPr>
            <p:cNvGrpSpPr/>
            <p:nvPr/>
          </p:nvGrpSpPr>
          <p:grpSpPr>
            <a:xfrm>
              <a:off x="2750458" y="723026"/>
              <a:ext cx="2210669" cy="268592"/>
              <a:chOff x="5946206" y="1067764"/>
              <a:chExt cx="557047" cy="254507"/>
            </a:xfrm>
          </p:grpSpPr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58C523C2-9619-9D4D-8E5D-5B516CC7425C}"/>
                  </a:ext>
                </a:extLst>
              </p:cNvPr>
              <p:cNvSpPr/>
              <p:nvPr/>
            </p:nvSpPr>
            <p:spPr>
              <a:xfrm>
                <a:off x="5946206" y="1067764"/>
                <a:ext cx="279166" cy="25450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05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tag</a:t>
                </a:r>
                <a:endParaRPr kumimoji="1" lang="zh-CN" altLang="en-US" sz="105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336C9E1B-6FE2-1547-A4CF-96802B1632BA}"/>
                  </a:ext>
                </a:extLst>
              </p:cNvPr>
              <p:cNvSpPr/>
              <p:nvPr/>
            </p:nvSpPr>
            <p:spPr>
              <a:xfrm>
                <a:off x="6224087" y="1067765"/>
                <a:ext cx="279166" cy="25450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05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info[]</a:t>
                </a:r>
                <a:endParaRPr kumimoji="1" lang="zh-CN" altLang="en-US" sz="105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5309CDCD-A594-E348-8724-01EAE1821824}"/>
                </a:ext>
              </a:extLst>
            </p:cNvPr>
            <p:cNvGrpSpPr/>
            <p:nvPr/>
          </p:nvGrpSpPr>
          <p:grpSpPr>
            <a:xfrm>
              <a:off x="420577" y="724607"/>
              <a:ext cx="2210669" cy="268592"/>
              <a:chOff x="5946206" y="1067764"/>
              <a:chExt cx="557047" cy="254507"/>
            </a:xfrm>
          </p:grpSpPr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05B44C2B-8DE3-3E44-9D1A-939646ACA847}"/>
                  </a:ext>
                </a:extLst>
              </p:cNvPr>
              <p:cNvSpPr/>
              <p:nvPr/>
            </p:nvSpPr>
            <p:spPr>
              <a:xfrm>
                <a:off x="5946206" y="1067764"/>
                <a:ext cx="279166" cy="25450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05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tag</a:t>
                </a:r>
                <a:endParaRPr kumimoji="1" lang="zh-CN" altLang="en-US" sz="105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DC736DEE-992C-894C-87DF-CBF85021BBFC}"/>
                  </a:ext>
                </a:extLst>
              </p:cNvPr>
              <p:cNvSpPr/>
              <p:nvPr/>
            </p:nvSpPr>
            <p:spPr>
              <a:xfrm>
                <a:off x="6224087" y="1067765"/>
                <a:ext cx="279166" cy="25450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05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info[]</a:t>
                </a:r>
                <a:endParaRPr kumimoji="1" lang="zh-CN" altLang="en-US" sz="105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6D6E76B4-53A8-2B47-8066-3C245E0A7E87}"/>
                </a:ext>
              </a:extLst>
            </p:cNvPr>
            <p:cNvSpPr/>
            <p:nvPr/>
          </p:nvSpPr>
          <p:spPr>
            <a:xfrm>
              <a:off x="6170743" y="3981855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attributes[]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D28AB8EF-700D-6845-A8CD-C8A0534162E1}"/>
                </a:ext>
              </a:extLst>
            </p:cNvPr>
            <p:cNvSpPr/>
            <p:nvPr/>
          </p:nvSpPr>
          <p:spPr>
            <a:xfrm>
              <a:off x="280324" y="5102780"/>
              <a:ext cx="1492620" cy="26873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 err="1">
                  <a:solidFill>
                    <a:schemeClr val="tx1"/>
                  </a:solidFill>
                  <a:latin typeface="Times New Roman" panose="02020603050405020304" pitchFamily="18" charset="0"/>
                </a:rPr>
                <a:t>methods_count</a:t>
              </a:r>
              <a:endParaRPr kumimoji="1" lang="zh-CN" altLang="en-US" sz="11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E4005533-23CB-8149-9BAB-44A5BB559648}"/>
                </a:ext>
              </a:extLst>
            </p:cNvPr>
            <p:cNvSpPr/>
            <p:nvPr/>
          </p:nvSpPr>
          <p:spPr>
            <a:xfrm>
              <a:off x="280324" y="5497976"/>
              <a:ext cx="8030299" cy="1144174"/>
            </a:xfrm>
            <a:prstGeom prst="rect">
              <a:avLst/>
            </a:prstGeom>
            <a:solidFill>
              <a:srgbClr val="CC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methods</a:t>
              </a:r>
              <a:endParaRPr kumimoji="1" lang="zh-CN" altLang="en-US" sz="11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CD93D62D-7CFC-0C4A-9A5D-35EF5F9E7DE6}"/>
                </a:ext>
              </a:extLst>
            </p:cNvPr>
            <p:cNvSpPr/>
            <p:nvPr/>
          </p:nvSpPr>
          <p:spPr>
            <a:xfrm>
              <a:off x="420577" y="5617553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access_flags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CF85CB81-C257-4E41-81AF-CDFB71CB4EDE}"/>
                </a:ext>
              </a:extLst>
            </p:cNvPr>
            <p:cNvSpPr txBox="1"/>
            <p:nvPr/>
          </p:nvSpPr>
          <p:spPr>
            <a:xfrm>
              <a:off x="7647205" y="5591026"/>
              <a:ext cx="395107" cy="3521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/>
                <a:t>…</a:t>
              </a:r>
              <a:endParaRPr kumimoji="1" lang="zh-CN" altLang="en-US" sz="1400" dirty="0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C649D0A0-9697-E748-AF17-6365C4D77644}"/>
                </a:ext>
              </a:extLst>
            </p:cNvPr>
            <p:cNvSpPr/>
            <p:nvPr/>
          </p:nvSpPr>
          <p:spPr>
            <a:xfrm>
              <a:off x="1846792" y="5617550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 err="1">
                  <a:solidFill>
                    <a:schemeClr val="tx1"/>
                  </a:solidFill>
                  <a:latin typeface="Times New Roman" panose="02020603050405020304" pitchFamily="18" charset="0"/>
                </a:rPr>
                <a:t>name_index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4EDEAF83-7D23-184D-A0EB-2E587B343370}"/>
                </a:ext>
              </a:extLst>
            </p:cNvPr>
            <p:cNvSpPr/>
            <p:nvPr/>
          </p:nvSpPr>
          <p:spPr>
            <a:xfrm>
              <a:off x="3290743" y="5617552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 err="1">
                  <a:solidFill>
                    <a:schemeClr val="tx1"/>
                  </a:solidFill>
                  <a:latin typeface="Times New Roman" panose="02020603050405020304" pitchFamily="18" charset="0"/>
                </a:rPr>
                <a:t>descriptor_index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E11100E4-036B-AD40-9FDD-A6D1963D88B4}"/>
                </a:ext>
              </a:extLst>
            </p:cNvPr>
            <p:cNvSpPr/>
            <p:nvPr/>
          </p:nvSpPr>
          <p:spPr>
            <a:xfrm>
              <a:off x="4730743" y="5617551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 err="1">
                  <a:solidFill>
                    <a:schemeClr val="tx1"/>
                  </a:solidFill>
                  <a:latin typeface="Times New Roman" panose="02020603050405020304" pitchFamily="18" charset="0"/>
                </a:rPr>
                <a:t>attributes_count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E0196B18-F272-3142-93B4-A46FA0684ACE}"/>
                </a:ext>
              </a:extLst>
            </p:cNvPr>
            <p:cNvSpPr/>
            <p:nvPr/>
          </p:nvSpPr>
          <p:spPr>
            <a:xfrm>
              <a:off x="6170743" y="5617550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attributes[]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415B9B48-34FE-BD43-8A29-2622AE18400F}"/>
                </a:ext>
              </a:extLst>
            </p:cNvPr>
            <p:cNvSpPr/>
            <p:nvPr/>
          </p:nvSpPr>
          <p:spPr>
            <a:xfrm>
              <a:off x="280324" y="6761727"/>
              <a:ext cx="1492620" cy="268737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dirty="0" err="1">
                  <a:solidFill>
                    <a:schemeClr val="tx1"/>
                  </a:solidFill>
                  <a:latin typeface="Times New Roman" panose="02020603050405020304" pitchFamily="18" charset="0"/>
                </a:rPr>
                <a:t>attributes_count</a:t>
              </a:r>
              <a:endParaRPr kumimoji="1" lang="zh-CN" altLang="en-US" sz="110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25A484B8-28B6-6947-B3A0-361839C7E2AD}"/>
                </a:ext>
              </a:extLst>
            </p:cNvPr>
            <p:cNvSpPr/>
            <p:nvPr/>
          </p:nvSpPr>
          <p:spPr>
            <a:xfrm>
              <a:off x="280324" y="7133671"/>
              <a:ext cx="8030299" cy="1144174"/>
            </a:xfrm>
            <a:prstGeom prst="rect">
              <a:avLst/>
            </a:prstGeom>
            <a:solidFill>
              <a:srgbClr val="CC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100" b="1" dirty="0">
                  <a:solidFill>
                    <a:srgbClr val="FF0000"/>
                  </a:solidFill>
                  <a:latin typeface="Times New Roman" panose="02020603050405020304" pitchFamily="18" charset="0"/>
                </a:rPr>
                <a:t>attributes</a:t>
              </a:r>
              <a:endParaRPr kumimoji="1" lang="zh-CN" altLang="en-US" sz="1100" b="1">
                <a:solidFill>
                  <a:srgbClr val="FF0000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1ECDF0FE-A9B8-CB40-A003-7076301E6682}"/>
                </a:ext>
              </a:extLst>
            </p:cNvPr>
            <p:cNvSpPr/>
            <p:nvPr/>
          </p:nvSpPr>
          <p:spPr>
            <a:xfrm>
              <a:off x="420574" y="7253250"/>
              <a:ext cx="1747682" cy="26873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>
                  <a:solidFill>
                    <a:schemeClr val="tx1"/>
                  </a:solidFill>
                  <a:latin typeface="Times New Roman" panose="02020603050405020304" pitchFamily="18" charset="0"/>
                </a:rPr>
                <a:t>attribute_name_index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B0065083-2094-A64C-A4AE-1CEC94BC4309}"/>
                </a:ext>
              </a:extLst>
            </p:cNvPr>
            <p:cNvSpPr txBox="1"/>
            <p:nvPr/>
          </p:nvSpPr>
          <p:spPr>
            <a:xfrm>
              <a:off x="5063965" y="7202947"/>
              <a:ext cx="395107" cy="35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/>
                <a:t>…</a:t>
              </a:r>
              <a:endParaRPr kumimoji="1" lang="zh-CN" altLang="en-US" sz="1400" dirty="0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AFE62121-5353-6E4B-A83E-AC8D4C28B66B}"/>
                </a:ext>
              </a:extLst>
            </p:cNvPr>
            <p:cNvSpPr/>
            <p:nvPr/>
          </p:nvSpPr>
          <p:spPr>
            <a:xfrm>
              <a:off x="2168256" y="7253245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 err="1">
                  <a:solidFill>
                    <a:schemeClr val="tx1"/>
                  </a:solidFill>
                  <a:latin typeface="Times New Roman" panose="02020603050405020304" pitchFamily="18" charset="0"/>
                </a:rPr>
                <a:t>attribute_length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A648D69B-B6B5-8248-8E97-1FD6ABCF1865}"/>
                </a:ext>
              </a:extLst>
            </p:cNvPr>
            <p:cNvSpPr/>
            <p:nvPr/>
          </p:nvSpPr>
          <p:spPr>
            <a:xfrm>
              <a:off x="3602837" y="7253245"/>
              <a:ext cx="1440000" cy="26873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50" dirty="0" err="1">
                  <a:solidFill>
                    <a:schemeClr val="tx1"/>
                  </a:solidFill>
                  <a:latin typeface="Times New Roman" panose="02020603050405020304" pitchFamily="18" charset="0"/>
                </a:rPr>
                <a:t>info[]</a:t>
              </a:r>
              <a:endParaRPr kumimoji="1" lang="zh-CN" altLang="en-US" sz="1050" dirty="0">
                <a:solidFill>
                  <a:schemeClr val="tx1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E4B51620-94F3-F243-BA97-BCD73C625BA7}"/>
              </a:ext>
            </a:extLst>
          </p:cNvPr>
          <p:cNvSpPr/>
          <p:nvPr/>
        </p:nvSpPr>
        <p:spPr>
          <a:xfrm>
            <a:off x="5254814" y="377461"/>
            <a:ext cx="6595534" cy="62942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34D3EF3C-7FE9-484A-84D0-E61E7F3092F1}"/>
              </a:ext>
            </a:extLst>
          </p:cNvPr>
          <p:cNvSpPr txBox="1"/>
          <p:nvPr/>
        </p:nvSpPr>
        <p:spPr>
          <a:xfrm>
            <a:off x="5264585" y="419571"/>
            <a:ext cx="95107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05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.class</a:t>
            </a:r>
            <a:r>
              <a:rPr kumimoji="1" lang="zh-CN" altLang="en-US" sz="105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文件</a:t>
            </a:r>
            <a:endParaRPr kumimoji="1" lang="en-US" altLang="zh-CN" sz="1050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20628038-619F-7241-972C-4645EC24D13B}"/>
              </a:ext>
            </a:extLst>
          </p:cNvPr>
          <p:cNvSpPr txBox="1"/>
          <p:nvPr/>
        </p:nvSpPr>
        <p:spPr>
          <a:xfrm>
            <a:off x="383323" y="1089719"/>
            <a:ext cx="4438856" cy="460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主要包含了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class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中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5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种类型的常量值：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Integer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,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String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,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Float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,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Long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,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Double</a:t>
            </a:r>
          </a:p>
        </p:txBody>
      </p: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65C80BD2-69ED-A54B-A5BD-ECE4A82D7E47}"/>
              </a:ext>
            </a:extLst>
          </p:cNvPr>
          <p:cNvCxnSpPr>
            <a:cxnSpLocks/>
            <a:stCxn id="10" idx="1"/>
            <a:endCxn id="50" idx="3"/>
          </p:cNvCxnSpPr>
          <p:nvPr/>
        </p:nvCxnSpPr>
        <p:spPr>
          <a:xfrm flipH="1" flipV="1">
            <a:off x="4822179" y="1319815"/>
            <a:ext cx="601700" cy="138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66498233-0085-B14C-A797-EF10E6C09892}"/>
              </a:ext>
            </a:extLst>
          </p:cNvPr>
          <p:cNvSpPr txBox="1"/>
          <p:nvPr/>
        </p:nvSpPr>
        <p:spPr>
          <a:xfrm>
            <a:off x="1558945" y="1894335"/>
            <a:ext cx="3263234" cy="26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this_class,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super_class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，指向 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类的全限定名</a:t>
            </a:r>
            <a:endParaRPr kumimoji="1" lang="en-US" altLang="zh-CN" sz="1000">
              <a:solidFill>
                <a:srgbClr val="00B0F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66" name="直线箭头连接符 65">
            <a:extLst>
              <a:ext uri="{FF2B5EF4-FFF2-40B4-BE49-F238E27FC236}">
                <a16:creationId xmlns:a16="http://schemas.microsoft.com/office/drawing/2014/main" id="{2FFAEDFB-46F5-8346-B846-3F13585FAAC7}"/>
              </a:ext>
            </a:extLst>
          </p:cNvPr>
          <p:cNvCxnSpPr>
            <a:cxnSpLocks/>
            <a:endCxn id="55" idx="3"/>
          </p:cNvCxnSpPr>
          <p:nvPr/>
        </p:nvCxnSpPr>
        <p:spPr>
          <a:xfrm flipH="1">
            <a:off x="4822179" y="2028186"/>
            <a:ext cx="43263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文本框 70">
            <a:extLst>
              <a:ext uri="{FF2B5EF4-FFF2-40B4-BE49-F238E27FC236}">
                <a16:creationId xmlns:a16="http://schemas.microsoft.com/office/drawing/2014/main" id="{900A6A9F-9F23-7B47-9DED-61B39BB16FF5}"/>
              </a:ext>
            </a:extLst>
          </p:cNvPr>
          <p:cNvSpPr txBox="1"/>
          <p:nvPr/>
        </p:nvSpPr>
        <p:spPr>
          <a:xfrm>
            <a:off x="889000" y="2464227"/>
            <a:ext cx="3937778" cy="26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类实现的接口，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interfaces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每一项都指向一个 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接口的全限定名</a:t>
            </a:r>
            <a:endParaRPr kumimoji="1" lang="en-US" altLang="zh-CN" sz="1000">
              <a:solidFill>
                <a:srgbClr val="00B0F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70BA119C-6003-8844-95D3-20C8B0C8879D}"/>
              </a:ext>
            </a:extLst>
          </p:cNvPr>
          <p:cNvCxnSpPr>
            <a:cxnSpLocks/>
            <a:stCxn id="15" idx="1"/>
            <a:endCxn id="71" idx="3"/>
          </p:cNvCxnSpPr>
          <p:nvPr/>
        </p:nvCxnSpPr>
        <p:spPr>
          <a:xfrm flipH="1" flipV="1">
            <a:off x="4826778" y="2598078"/>
            <a:ext cx="620459" cy="7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文本框 73">
            <a:extLst>
              <a:ext uri="{FF2B5EF4-FFF2-40B4-BE49-F238E27FC236}">
                <a16:creationId xmlns:a16="http://schemas.microsoft.com/office/drawing/2014/main" id="{96920BEF-099F-B74E-BA73-F15F984603D0}"/>
              </a:ext>
            </a:extLst>
          </p:cNvPr>
          <p:cNvSpPr txBox="1"/>
          <p:nvPr/>
        </p:nvSpPr>
        <p:spPr>
          <a:xfrm>
            <a:off x="402342" y="2979843"/>
            <a:ext cx="4438856" cy="1229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当前类声明的属性，不包括父类中包含的属性，一个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field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包括 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访问控制标识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、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变量名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、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变量类型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(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如“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[I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”表示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int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数组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)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、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其他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[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可选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]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（属性的常量值、属性是否源码中没有后来添加的、是否过期、方法签名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[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包含泛型信息</a:t>
            </a:r>
            <a:r>
              <a:rPr kumimoji="1" lang="en-US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]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、</a:t>
            </a:r>
            <a:r>
              <a:rPr kumimoji="1" lang="en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RuntimeVisibleTypeAnnotations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、</a:t>
            </a:r>
            <a:r>
              <a:rPr kumimoji="1" lang="en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RuntimeInvisibleTypeAnnotations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、</a:t>
            </a:r>
            <a:r>
              <a:rPr kumimoji="1" lang="en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RuntimeVisibleTypeAnnotations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、</a:t>
            </a:r>
            <a:r>
              <a:rPr kumimoji="1" lang="en" altLang="zh-CN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RuntimeInvisibleTypeAnnotations</a:t>
            </a:r>
            <a:r>
              <a:rPr kumimoji="1" lang="zh-CN" altLang="en-US" sz="1000">
                <a:solidFill>
                  <a:srgbClr val="00B0F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）</a:t>
            </a:r>
            <a:endParaRPr kumimoji="1" lang="en-US" altLang="zh-CN" sz="1000">
              <a:solidFill>
                <a:srgbClr val="00B0F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75" name="直线箭头连接符 74">
            <a:extLst>
              <a:ext uri="{FF2B5EF4-FFF2-40B4-BE49-F238E27FC236}">
                <a16:creationId xmlns:a16="http://schemas.microsoft.com/office/drawing/2014/main" id="{AB183E0A-E38F-D74F-B434-BE8C682D0280}"/>
              </a:ext>
            </a:extLst>
          </p:cNvPr>
          <p:cNvCxnSpPr>
            <a:cxnSpLocks/>
            <a:stCxn id="21" idx="1"/>
            <a:endCxn id="74" idx="3"/>
          </p:cNvCxnSpPr>
          <p:nvPr/>
        </p:nvCxnSpPr>
        <p:spPr>
          <a:xfrm flipH="1" flipV="1">
            <a:off x="4841198" y="3594595"/>
            <a:ext cx="606039" cy="16190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>
            <a:extLst>
              <a:ext uri="{FF2B5EF4-FFF2-40B4-BE49-F238E27FC236}">
                <a16:creationId xmlns:a16="http://schemas.microsoft.com/office/drawing/2014/main" id="{03DDC46B-43C6-B142-907A-EE21B10AE1FE}"/>
              </a:ext>
            </a:extLst>
          </p:cNvPr>
          <p:cNvSpPr txBox="1"/>
          <p:nvPr/>
        </p:nvSpPr>
        <p:spPr>
          <a:xfrm>
            <a:off x="1378874" y="4530572"/>
            <a:ext cx="3569227" cy="26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当前类声明的方法，方法的代码被包含在方法的属性当中</a:t>
            </a:r>
            <a:endParaRPr kumimoji="1" lang="en-US" altLang="zh-CN" sz="1000">
              <a:solidFill>
                <a:srgbClr val="00B0F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90" name="直线箭头连接符 89">
            <a:extLst>
              <a:ext uri="{FF2B5EF4-FFF2-40B4-BE49-F238E27FC236}">
                <a16:creationId xmlns:a16="http://schemas.microsoft.com/office/drawing/2014/main" id="{83088515-8C3A-DF4F-B38B-775C078F86DA}"/>
              </a:ext>
            </a:extLst>
          </p:cNvPr>
          <p:cNvCxnSpPr>
            <a:cxnSpLocks/>
            <a:stCxn id="31" idx="1"/>
            <a:endCxn id="89" idx="3"/>
          </p:cNvCxnSpPr>
          <p:nvPr/>
        </p:nvCxnSpPr>
        <p:spPr>
          <a:xfrm flipH="1" flipV="1">
            <a:off x="4948101" y="4664423"/>
            <a:ext cx="499136" cy="2497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694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A11F8DCA-5A50-5B42-A803-C6C0E336D8FC}"/>
              </a:ext>
            </a:extLst>
          </p:cNvPr>
          <p:cNvSpPr/>
          <p:nvPr/>
        </p:nvSpPr>
        <p:spPr>
          <a:xfrm>
            <a:off x="265865" y="429793"/>
            <a:ext cx="11633552" cy="89015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F789CD9F-C5FF-234D-BD50-538D67AE89E6}"/>
              </a:ext>
            </a:extLst>
          </p:cNvPr>
          <p:cNvSpPr/>
          <p:nvPr/>
        </p:nvSpPr>
        <p:spPr>
          <a:xfrm>
            <a:off x="383398" y="2467657"/>
            <a:ext cx="2739452" cy="407204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15FA1558-047F-7D4D-AED1-5D1E30122A59}"/>
              </a:ext>
            </a:extLst>
          </p:cNvPr>
          <p:cNvSpPr/>
          <p:nvPr/>
        </p:nvSpPr>
        <p:spPr>
          <a:xfrm>
            <a:off x="784231" y="2735076"/>
            <a:ext cx="1140535" cy="486136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SourceFile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E1775113-DD32-EE48-8D6A-F547FFA08AF5}"/>
              </a:ext>
            </a:extLst>
          </p:cNvPr>
          <p:cNvSpPr/>
          <p:nvPr/>
        </p:nvSpPr>
        <p:spPr>
          <a:xfrm>
            <a:off x="784230" y="3376210"/>
            <a:ext cx="1140535" cy="486136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InnerClasses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6402CDCD-7170-0E42-A33E-1995DCB338D2}"/>
              </a:ext>
            </a:extLst>
          </p:cNvPr>
          <p:cNvSpPr/>
          <p:nvPr/>
        </p:nvSpPr>
        <p:spPr>
          <a:xfrm>
            <a:off x="784230" y="4017344"/>
            <a:ext cx="1515429" cy="486136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EnclosingMethod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BF8E3C6D-1651-0F46-B616-E851CAB9695C}"/>
              </a:ext>
            </a:extLst>
          </p:cNvPr>
          <p:cNvSpPr/>
          <p:nvPr/>
        </p:nvSpPr>
        <p:spPr>
          <a:xfrm>
            <a:off x="784230" y="4658478"/>
            <a:ext cx="1871460" cy="486105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SourceDebugExtension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2B8C4A31-D18A-904B-BC44-707632CA7138}"/>
              </a:ext>
            </a:extLst>
          </p:cNvPr>
          <p:cNvSpPr/>
          <p:nvPr/>
        </p:nvSpPr>
        <p:spPr>
          <a:xfrm>
            <a:off x="784230" y="5299646"/>
            <a:ext cx="1515429" cy="486105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BootstrapMethods</a:t>
            </a:r>
            <a:endParaRPr kumimoji="1" lang="zh-CN" altLang="en-US" sz="10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57527BC8-2D1A-A246-AD3B-EB874CB2311F}"/>
              </a:ext>
            </a:extLst>
          </p:cNvPr>
          <p:cNvSpPr/>
          <p:nvPr/>
        </p:nvSpPr>
        <p:spPr>
          <a:xfrm>
            <a:off x="508415" y="658098"/>
            <a:ext cx="1140535" cy="396000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Synthetic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204CA4A3-CB02-CB4F-A6B0-D5CF6F63EFC0}"/>
              </a:ext>
            </a:extLst>
          </p:cNvPr>
          <p:cNvSpPr/>
          <p:nvPr/>
        </p:nvSpPr>
        <p:spPr>
          <a:xfrm>
            <a:off x="1820591" y="658098"/>
            <a:ext cx="1140535" cy="396000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Deprecated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7E728093-63D2-114F-9CD7-BE58578348B4}"/>
              </a:ext>
            </a:extLst>
          </p:cNvPr>
          <p:cNvSpPr/>
          <p:nvPr/>
        </p:nvSpPr>
        <p:spPr>
          <a:xfrm>
            <a:off x="3132767" y="658098"/>
            <a:ext cx="1140535" cy="396000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Signature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D5FF2A2A-1BBF-7C4C-BE56-C174D577C156}"/>
              </a:ext>
            </a:extLst>
          </p:cNvPr>
          <p:cNvSpPr/>
          <p:nvPr/>
        </p:nvSpPr>
        <p:spPr>
          <a:xfrm>
            <a:off x="4444943" y="664984"/>
            <a:ext cx="1305808" cy="396000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RuntimeVisibleAnnotations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039EB268-07C3-FB47-8CC5-9C83DC82B21B}"/>
              </a:ext>
            </a:extLst>
          </p:cNvPr>
          <p:cNvSpPr/>
          <p:nvPr/>
        </p:nvSpPr>
        <p:spPr>
          <a:xfrm>
            <a:off x="5922392" y="658098"/>
            <a:ext cx="1305808" cy="396000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RuntimeInvisibleAnnotations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AA8E2732-1162-8A40-BAD4-7B631D893DCA}"/>
              </a:ext>
            </a:extLst>
          </p:cNvPr>
          <p:cNvSpPr/>
          <p:nvPr/>
        </p:nvSpPr>
        <p:spPr>
          <a:xfrm>
            <a:off x="7399841" y="664984"/>
            <a:ext cx="1671550" cy="396000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RuntimeVisibleTypeAnnotations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A6B4642-1C53-6343-A732-B10B131249AB}"/>
              </a:ext>
            </a:extLst>
          </p:cNvPr>
          <p:cNvSpPr/>
          <p:nvPr/>
        </p:nvSpPr>
        <p:spPr>
          <a:xfrm>
            <a:off x="9243032" y="658098"/>
            <a:ext cx="1427599" cy="396000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RuntimeInvisibleTypeAnnotations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A4D1C9B9-B808-8545-AE2E-16F134DEF990}"/>
              </a:ext>
            </a:extLst>
          </p:cNvPr>
          <p:cNvSpPr txBox="1"/>
          <p:nvPr/>
        </p:nvSpPr>
        <p:spPr>
          <a:xfrm>
            <a:off x="784230" y="6013825"/>
            <a:ext cx="183918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050" b="1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ClassFile</a:t>
            </a:r>
            <a:r>
              <a:rPr kumimoji="1" lang="zh-CN" altLang="en-US" sz="1050" b="1" dirty="0">
                <a:solidFill>
                  <a:srgbClr val="FF0000"/>
                </a:solidFill>
                <a:latin typeface="Menlo" panose="020B0609030804020204" pitchFamily="49" charset="0"/>
                <a:ea typeface="宋体" panose="02010600030101010101" pitchFamily="2" charset="-122"/>
                <a:cs typeface="Menlo" panose="020B0609030804020204" pitchFamily="49" charset="0"/>
              </a:rPr>
              <a:t> </a:t>
            </a:r>
            <a:r>
              <a:rPr kumimoji="1" lang="en-US" altLang="zh-CN" sz="1050" b="1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attributes</a:t>
            </a:r>
            <a:endParaRPr kumimoji="1" lang="zh-CN" altLang="en-US" sz="1050" b="1" dirty="0">
              <a:solidFill>
                <a:srgbClr val="FF0000"/>
              </a:solidFill>
              <a:latin typeface="Menlo" panose="020B0609030804020204" pitchFamily="49" charset="0"/>
              <a:ea typeface="宋体" panose="02010600030101010101" pitchFamily="2" charset="-122"/>
              <a:cs typeface="Menlo" panose="020B0609030804020204" pitchFamily="49" charset="0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89828553-1DD7-E149-8100-7ABA1A146F14}"/>
              </a:ext>
            </a:extLst>
          </p:cNvPr>
          <p:cNvSpPr/>
          <p:nvPr/>
        </p:nvSpPr>
        <p:spPr>
          <a:xfrm>
            <a:off x="3394958" y="1888923"/>
            <a:ext cx="2570036" cy="465077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AB78C040-0E3F-064A-A0C2-46A346C68775}"/>
              </a:ext>
            </a:extLst>
          </p:cNvPr>
          <p:cNvSpPr/>
          <p:nvPr/>
        </p:nvSpPr>
        <p:spPr>
          <a:xfrm>
            <a:off x="3656971" y="2181277"/>
            <a:ext cx="1140535" cy="486136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Code</a:t>
            </a:r>
            <a:endParaRPr kumimoji="1" lang="zh-CN" altLang="en-US" sz="10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377F6621-7581-7E4B-886F-C3DBF0434AB5}"/>
              </a:ext>
            </a:extLst>
          </p:cNvPr>
          <p:cNvSpPr/>
          <p:nvPr/>
        </p:nvSpPr>
        <p:spPr>
          <a:xfrm>
            <a:off x="3656970" y="2822411"/>
            <a:ext cx="1140535" cy="486136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Exceptions</a:t>
            </a:r>
            <a:endParaRPr kumimoji="1" lang="zh-CN" altLang="en-US" sz="10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8D25109B-AC97-0341-A6AC-DBD437EDEDF7}"/>
              </a:ext>
            </a:extLst>
          </p:cNvPr>
          <p:cNvSpPr/>
          <p:nvPr/>
        </p:nvSpPr>
        <p:spPr>
          <a:xfrm>
            <a:off x="3656970" y="3463545"/>
            <a:ext cx="1603151" cy="486136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RuntimeVisibleParameterAnnotations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DC387B2C-E5B6-0D48-85AA-E27488326DF1}"/>
              </a:ext>
            </a:extLst>
          </p:cNvPr>
          <p:cNvSpPr/>
          <p:nvPr/>
        </p:nvSpPr>
        <p:spPr>
          <a:xfrm>
            <a:off x="3656970" y="4104679"/>
            <a:ext cx="1871460" cy="486105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RuntimeInvisibleParameterAnnotations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8AE201DF-A80A-6B46-A846-464145BE1260}"/>
              </a:ext>
            </a:extLst>
          </p:cNvPr>
          <p:cNvSpPr/>
          <p:nvPr/>
        </p:nvSpPr>
        <p:spPr>
          <a:xfrm>
            <a:off x="3656970" y="4745847"/>
            <a:ext cx="1603151" cy="486105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AnnotationDefault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B467175F-6495-2D4A-8C45-D67F93FB313C}"/>
              </a:ext>
            </a:extLst>
          </p:cNvPr>
          <p:cNvSpPr/>
          <p:nvPr/>
        </p:nvSpPr>
        <p:spPr>
          <a:xfrm>
            <a:off x="3656970" y="5366591"/>
            <a:ext cx="1603151" cy="486136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0096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MethodParameters</a:t>
            </a:r>
            <a:endParaRPr kumimoji="1" lang="zh-CN" altLang="en-US" sz="1000">
              <a:solidFill>
                <a:srgbClr val="0096FF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7244441C-3B41-3A4A-84EF-4BE249F0B897}"/>
              </a:ext>
            </a:extLst>
          </p:cNvPr>
          <p:cNvSpPr txBox="1"/>
          <p:nvPr/>
        </p:nvSpPr>
        <p:spPr>
          <a:xfrm>
            <a:off x="3656970" y="6005907"/>
            <a:ext cx="20937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050" b="1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method_info</a:t>
            </a:r>
            <a:r>
              <a:rPr kumimoji="1" lang="zh-CN" altLang="en-US" sz="1050" b="1" dirty="0">
                <a:solidFill>
                  <a:srgbClr val="FF0000"/>
                </a:solidFill>
                <a:latin typeface="Menlo" panose="020B0609030804020204" pitchFamily="49" charset="0"/>
                <a:ea typeface="宋体" panose="02010600030101010101" pitchFamily="2" charset="-122"/>
                <a:cs typeface="Menlo" panose="020B0609030804020204" pitchFamily="49" charset="0"/>
              </a:rPr>
              <a:t> </a:t>
            </a:r>
            <a:r>
              <a:rPr kumimoji="1" lang="en-US" altLang="zh-CN" sz="1050" b="1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attributes</a:t>
            </a:r>
            <a:endParaRPr kumimoji="1" lang="zh-CN" altLang="en-US" sz="1050" b="1" dirty="0">
              <a:solidFill>
                <a:srgbClr val="FF0000"/>
              </a:solidFill>
              <a:latin typeface="Menlo" panose="020B0609030804020204" pitchFamily="49" charset="0"/>
              <a:ea typeface="宋体" panose="02010600030101010101" pitchFamily="2" charset="-122"/>
              <a:cs typeface="Menlo" panose="020B0609030804020204" pitchFamily="49" charset="0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EBFC868B-6584-2445-897B-1F93DB449081}"/>
              </a:ext>
            </a:extLst>
          </p:cNvPr>
          <p:cNvSpPr txBox="1"/>
          <p:nvPr/>
        </p:nvSpPr>
        <p:spPr>
          <a:xfrm>
            <a:off x="10842272" y="510471"/>
            <a:ext cx="10458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sz="1050" dirty="0">
                <a:solidFill>
                  <a:srgbClr val="FF0000"/>
                </a:solidFill>
                <a:latin typeface="Menlo" panose="020B0609030804020204" pitchFamily="49" charset="0"/>
                <a:ea typeface="宋体" panose="02010600030101010101" pitchFamily="2" charset="-122"/>
                <a:cs typeface="Menlo" panose="020B0609030804020204" pitchFamily="49" charset="0"/>
              </a:rPr>
              <a:t>公共属性</a:t>
            </a:r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347A1101-6E2A-2146-A3EF-1E1770008FB8}"/>
              </a:ext>
            </a:extLst>
          </p:cNvPr>
          <p:cNvSpPr/>
          <p:nvPr/>
        </p:nvSpPr>
        <p:spPr>
          <a:xfrm>
            <a:off x="6202378" y="5037237"/>
            <a:ext cx="2570036" cy="150246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85EBF80B-8107-0647-8DFC-E33DBF1C4585}"/>
              </a:ext>
            </a:extLst>
          </p:cNvPr>
          <p:cNvSpPr/>
          <p:nvPr/>
        </p:nvSpPr>
        <p:spPr>
          <a:xfrm>
            <a:off x="6464390" y="5366591"/>
            <a:ext cx="1234306" cy="486136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ConstantValue</a:t>
            </a:r>
            <a:endParaRPr kumimoji="1" lang="zh-CN" altLang="en-US" sz="10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1D877DF0-933F-4E40-80DE-DC6B5D1EDB03}"/>
              </a:ext>
            </a:extLst>
          </p:cNvPr>
          <p:cNvSpPr txBox="1"/>
          <p:nvPr/>
        </p:nvSpPr>
        <p:spPr>
          <a:xfrm>
            <a:off x="6464390" y="6005907"/>
            <a:ext cx="21255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050" b="1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filed_info</a:t>
            </a:r>
            <a:r>
              <a:rPr kumimoji="1" lang="zh-CN" altLang="en-US" sz="1050" b="1" dirty="0">
                <a:solidFill>
                  <a:srgbClr val="FF0000"/>
                </a:solidFill>
                <a:latin typeface="Menlo" panose="020B0609030804020204" pitchFamily="49" charset="0"/>
                <a:ea typeface="宋体" panose="02010600030101010101" pitchFamily="2" charset="-122"/>
                <a:cs typeface="Menlo" panose="020B0609030804020204" pitchFamily="49" charset="0"/>
              </a:rPr>
              <a:t> </a:t>
            </a:r>
            <a:r>
              <a:rPr kumimoji="1" lang="en-US" altLang="zh-CN" sz="1050" b="1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attributes</a:t>
            </a:r>
            <a:endParaRPr kumimoji="1" lang="zh-CN" altLang="en-US" sz="1050" b="1" dirty="0">
              <a:solidFill>
                <a:srgbClr val="FF0000"/>
              </a:solidFill>
              <a:latin typeface="Menlo" panose="020B0609030804020204" pitchFamily="49" charset="0"/>
              <a:ea typeface="宋体" panose="02010600030101010101" pitchFamily="2" charset="-122"/>
              <a:cs typeface="Menlo" panose="020B0609030804020204" pitchFamily="49" charset="0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E572E1C2-3CE5-1645-8FA9-9D9599B5E23F}"/>
              </a:ext>
            </a:extLst>
          </p:cNvPr>
          <p:cNvSpPr/>
          <p:nvPr/>
        </p:nvSpPr>
        <p:spPr>
          <a:xfrm>
            <a:off x="9022851" y="3138989"/>
            <a:ext cx="2739452" cy="340071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16B143C8-B5F0-A545-8FA8-DBF114C78D73}"/>
              </a:ext>
            </a:extLst>
          </p:cNvPr>
          <p:cNvSpPr/>
          <p:nvPr/>
        </p:nvSpPr>
        <p:spPr>
          <a:xfrm>
            <a:off x="9283961" y="3443189"/>
            <a:ext cx="1515428" cy="486136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LineNumberTable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30DF2DDF-3800-854E-A777-5D654F883B16}"/>
              </a:ext>
            </a:extLst>
          </p:cNvPr>
          <p:cNvSpPr/>
          <p:nvPr/>
        </p:nvSpPr>
        <p:spPr>
          <a:xfrm>
            <a:off x="9283960" y="4084323"/>
            <a:ext cx="1620097" cy="486136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LocalVariableTable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5AB5222D-041E-7347-AD21-6ABDB24DB896}"/>
              </a:ext>
            </a:extLst>
          </p:cNvPr>
          <p:cNvSpPr/>
          <p:nvPr/>
        </p:nvSpPr>
        <p:spPr>
          <a:xfrm>
            <a:off x="9283960" y="4725457"/>
            <a:ext cx="1978912" cy="486136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LocalVariableTypeTable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549B7EE4-B1C8-0948-B6C5-8011CFC1FA0B}"/>
              </a:ext>
            </a:extLst>
          </p:cNvPr>
          <p:cNvSpPr/>
          <p:nvPr/>
        </p:nvSpPr>
        <p:spPr>
          <a:xfrm>
            <a:off x="9283960" y="5366591"/>
            <a:ext cx="1515429" cy="486105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CN" sz="100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StackMapTable</a:t>
            </a:r>
            <a:endParaRPr kumimoji="1" lang="zh-CN" altLang="en-US" sz="10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2C51F28A-6145-B548-B8FB-7803BBA341F6}"/>
              </a:ext>
            </a:extLst>
          </p:cNvPr>
          <p:cNvSpPr txBox="1"/>
          <p:nvPr/>
        </p:nvSpPr>
        <p:spPr>
          <a:xfrm>
            <a:off x="9423683" y="6013825"/>
            <a:ext cx="183918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050" b="1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Code</a:t>
            </a:r>
            <a:r>
              <a:rPr kumimoji="1" lang="zh-CN" altLang="en-US" sz="1050" b="1" dirty="0">
                <a:solidFill>
                  <a:srgbClr val="FF0000"/>
                </a:solidFill>
                <a:latin typeface="Menlo" panose="020B0609030804020204" pitchFamily="49" charset="0"/>
                <a:ea typeface="宋体" panose="02010600030101010101" pitchFamily="2" charset="-122"/>
                <a:cs typeface="Menlo" panose="020B0609030804020204" pitchFamily="49" charset="0"/>
              </a:rPr>
              <a:t> </a:t>
            </a:r>
            <a:r>
              <a:rPr kumimoji="1" lang="en-US" altLang="zh-CN" sz="1050" b="1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attributes</a:t>
            </a:r>
            <a:endParaRPr kumimoji="1" lang="zh-CN" altLang="en-US" sz="1050" b="1" dirty="0">
              <a:solidFill>
                <a:srgbClr val="FF0000"/>
              </a:solidFill>
              <a:latin typeface="Menlo" panose="020B0609030804020204" pitchFamily="49" charset="0"/>
              <a:ea typeface="宋体" panose="02010600030101010101" pitchFamily="2" charset="-122"/>
              <a:cs typeface="Menlo" panose="020B0609030804020204" pitchFamily="49" charset="0"/>
            </a:endParaRPr>
          </a:p>
        </p:txBody>
      </p:sp>
      <p:cxnSp>
        <p:nvCxnSpPr>
          <p:cNvPr id="94" name="直线箭头连接符 93">
            <a:extLst>
              <a:ext uri="{FF2B5EF4-FFF2-40B4-BE49-F238E27FC236}">
                <a16:creationId xmlns:a16="http://schemas.microsoft.com/office/drawing/2014/main" id="{30DD7D06-078A-0C4B-ACD9-675AE3A68234}"/>
              </a:ext>
            </a:extLst>
          </p:cNvPr>
          <p:cNvCxnSpPr>
            <a:stCxn id="88" idx="0"/>
            <a:endCxn id="69" idx="2"/>
          </p:cNvCxnSpPr>
          <p:nvPr/>
        </p:nvCxnSpPr>
        <p:spPr>
          <a:xfrm flipH="1" flipV="1">
            <a:off x="8235616" y="1060984"/>
            <a:ext cx="2156961" cy="20780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线箭头连接符 94">
            <a:extLst>
              <a:ext uri="{FF2B5EF4-FFF2-40B4-BE49-F238E27FC236}">
                <a16:creationId xmlns:a16="http://schemas.microsoft.com/office/drawing/2014/main" id="{6A2A0EB2-F5CB-D447-80B4-B7943FC9A9BC}"/>
              </a:ext>
            </a:extLst>
          </p:cNvPr>
          <p:cNvCxnSpPr>
            <a:cxnSpLocks/>
            <a:stCxn id="88" idx="0"/>
            <a:endCxn id="70" idx="2"/>
          </p:cNvCxnSpPr>
          <p:nvPr/>
        </p:nvCxnSpPr>
        <p:spPr>
          <a:xfrm flipH="1" flipV="1">
            <a:off x="9956832" y="1054098"/>
            <a:ext cx="435745" cy="20848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线箭头连接符 95">
            <a:extLst>
              <a:ext uri="{FF2B5EF4-FFF2-40B4-BE49-F238E27FC236}">
                <a16:creationId xmlns:a16="http://schemas.microsoft.com/office/drawing/2014/main" id="{E8D8289B-3A0B-EF43-8D45-2E4CC0ECEC0D}"/>
              </a:ext>
            </a:extLst>
          </p:cNvPr>
          <p:cNvCxnSpPr>
            <a:cxnSpLocks/>
            <a:stCxn id="85" idx="0"/>
          </p:cNvCxnSpPr>
          <p:nvPr/>
        </p:nvCxnSpPr>
        <p:spPr>
          <a:xfrm flipV="1">
            <a:off x="7487396" y="1312036"/>
            <a:ext cx="0" cy="37252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线箭头连接符 96">
            <a:extLst>
              <a:ext uri="{FF2B5EF4-FFF2-40B4-BE49-F238E27FC236}">
                <a16:creationId xmlns:a16="http://schemas.microsoft.com/office/drawing/2014/main" id="{40CE95B6-B1CA-6C44-8C23-EB3C3803DDFC}"/>
              </a:ext>
            </a:extLst>
          </p:cNvPr>
          <p:cNvCxnSpPr>
            <a:cxnSpLocks/>
            <a:stCxn id="76" idx="0"/>
          </p:cNvCxnSpPr>
          <p:nvPr/>
        </p:nvCxnSpPr>
        <p:spPr>
          <a:xfrm flipV="1">
            <a:off x="4679976" y="1312036"/>
            <a:ext cx="0" cy="5768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线箭头连接符 97">
            <a:extLst>
              <a:ext uri="{FF2B5EF4-FFF2-40B4-BE49-F238E27FC236}">
                <a16:creationId xmlns:a16="http://schemas.microsoft.com/office/drawing/2014/main" id="{C0BA3631-6E42-F243-9D76-81E7626877A4}"/>
              </a:ext>
            </a:extLst>
          </p:cNvPr>
          <p:cNvCxnSpPr>
            <a:cxnSpLocks/>
            <a:stCxn id="57" idx="0"/>
          </p:cNvCxnSpPr>
          <p:nvPr/>
        </p:nvCxnSpPr>
        <p:spPr>
          <a:xfrm flipV="1">
            <a:off x="1753124" y="1339958"/>
            <a:ext cx="0" cy="11276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207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E9DC3030-5A0B-CB46-B3C6-20BB9F7BD0F4}"/>
              </a:ext>
            </a:extLst>
          </p:cNvPr>
          <p:cNvGrpSpPr/>
          <p:nvPr/>
        </p:nvGrpSpPr>
        <p:grpSpPr>
          <a:xfrm>
            <a:off x="1833737" y="350892"/>
            <a:ext cx="5910658" cy="4678725"/>
            <a:chOff x="341651" y="572081"/>
            <a:chExt cx="5910658" cy="4678725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0FDD1C6-B4C3-3D47-A545-1B2C3FC5A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1651" y="572081"/>
              <a:ext cx="5910658" cy="4678725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804B2D3-A9FA-5944-8DF8-0247AE474D21}"/>
                </a:ext>
              </a:extLst>
            </p:cNvPr>
            <p:cNvSpPr/>
            <p:nvPr/>
          </p:nvSpPr>
          <p:spPr>
            <a:xfrm>
              <a:off x="2887133" y="4258733"/>
              <a:ext cx="3005667" cy="406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FF6AD49-6BA8-BC41-8D00-6E39B2EEC98E}"/>
                </a:ext>
              </a:extLst>
            </p:cNvPr>
            <p:cNvSpPr/>
            <p:nvPr/>
          </p:nvSpPr>
          <p:spPr>
            <a:xfrm>
              <a:off x="5675975" y="4184094"/>
              <a:ext cx="576334" cy="6165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ED79B3A4-C99D-1345-9B67-EA2E537BF946}"/>
                </a:ext>
              </a:extLst>
            </p:cNvPr>
            <p:cNvSpPr/>
            <p:nvPr/>
          </p:nvSpPr>
          <p:spPr>
            <a:xfrm>
              <a:off x="2686779" y="4184094"/>
              <a:ext cx="576334" cy="6165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04B777DB-145A-6E4D-A2D6-95A2439187E4}"/>
              </a:ext>
            </a:extLst>
          </p:cNvPr>
          <p:cNvSpPr txBox="1"/>
          <p:nvPr/>
        </p:nvSpPr>
        <p:spPr>
          <a:xfrm>
            <a:off x="341651" y="233527"/>
            <a:ext cx="46367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-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类加载过程（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.class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-&gt;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Class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对象）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6CC3B43-D122-DA44-82DE-A11273375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043" y="2459509"/>
            <a:ext cx="4487210" cy="4390859"/>
          </a:xfrm>
          <a:prstGeom prst="rect">
            <a:avLst/>
          </a:prstGeom>
        </p:spPr>
      </p:pic>
      <p:sp>
        <p:nvSpPr>
          <p:cNvPr id="7" name="左大括号 6">
            <a:extLst>
              <a:ext uri="{FF2B5EF4-FFF2-40B4-BE49-F238E27FC236}">
                <a16:creationId xmlns:a16="http://schemas.microsoft.com/office/drawing/2014/main" id="{277FB720-6BC6-D64D-AB35-E0FD2F4FCF13}"/>
              </a:ext>
            </a:extLst>
          </p:cNvPr>
          <p:cNvSpPr/>
          <p:nvPr/>
        </p:nvSpPr>
        <p:spPr>
          <a:xfrm>
            <a:off x="6589060" y="2920997"/>
            <a:ext cx="210464" cy="3467881"/>
          </a:xfrm>
          <a:prstGeom prst="leftBrac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A0A73D6-00C2-8340-96EB-A01C86C6199A}"/>
              </a:ext>
            </a:extLst>
          </p:cNvPr>
          <p:cNvSpPr txBox="1"/>
          <p:nvPr/>
        </p:nvSpPr>
        <p:spPr>
          <a:xfrm>
            <a:off x="3056467" y="5187478"/>
            <a:ext cx="3266834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latinLnBrk="1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800">
                <a:latin typeface="Menlo" panose="020B0609030804020204" pitchFamily="49" charset="0"/>
                <a:ea typeface="微软雅黑" panose="020B0503020204020204" pitchFamily="34" charset="-122"/>
              </a:rPr>
              <a:t>Class.forname()</a:t>
            </a: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加载类，</a:t>
            </a:r>
            <a:r>
              <a:rPr kumimoji="1" lang="zh-CN" altLang="en-US" sz="8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会执行</a:t>
            </a: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类的初始化方法</a:t>
            </a:r>
            <a:r>
              <a:rPr kumimoji="1" lang="en-US" altLang="zh-CN" sz="800">
                <a:latin typeface="Menlo" panose="020B0609030804020204" pitchFamily="49" charset="0"/>
                <a:ea typeface="微软雅黑" panose="020B0503020204020204" pitchFamily="34" charset="-122"/>
              </a:rPr>
              <a:t>&lt;clinit&gt;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82868F8-FFF7-2D4E-97E7-394AA2BF503A}"/>
              </a:ext>
            </a:extLst>
          </p:cNvPr>
          <p:cNvSpPr txBox="1"/>
          <p:nvPr/>
        </p:nvSpPr>
        <p:spPr>
          <a:xfrm>
            <a:off x="3056467" y="5463392"/>
            <a:ext cx="3439973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latinLnBrk="1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800">
                <a:latin typeface="Menlo" panose="020B0609030804020204" pitchFamily="49" charset="0"/>
                <a:ea typeface="微软雅黑" panose="020B0503020204020204" pitchFamily="34" charset="-122"/>
              </a:rPr>
              <a:t>ClassLoader.loadClass()</a:t>
            </a: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加载类，</a:t>
            </a:r>
            <a:r>
              <a:rPr kumimoji="1" lang="zh-CN" altLang="en-US" sz="8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不会执行</a:t>
            </a: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类的初始化方法</a:t>
            </a: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95F24C5-1FF3-6B4A-A2B0-8E39A3D7A6A0}"/>
              </a:ext>
            </a:extLst>
          </p:cNvPr>
          <p:cNvSpPr txBox="1"/>
          <p:nvPr/>
        </p:nvSpPr>
        <p:spPr>
          <a:xfrm>
            <a:off x="3069079" y="5739306"/>
            <a:ext cx="3439973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latinLnBrk="1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800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命令执行某个类，会先加载类并</a:t>
            </a:r>
            <a:r>
              <a:rPr kumimoji="1" lang="zh-CN" altLang="en-US" sz="8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会执行</a:t>
            </a: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类的初始化方法</a:t>
            </a: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6" name="左大括号 15">
            <a:extLst>
              <a:ext uri="{FF2B5EF4-FFF2-40B4-BE49-F238E27FC236}">
                <a16:creationId xmlns:a16="http://schemas.microsoft.com/office/drawing/2014/main" id="{3BE59DD5-B3BF-0F41-9667-34356830760A}"/>
              </a:ext>
            </a:extLst>
          </p:cNvPr>
          <p:cNvSpPr/>
          <p:nvPr/>
        </p:nvSpPr>
        <p:spPr>
          <a:xfrm>
            <a:off x="2768449" y="5300001"/>
            <a:ext cx="182237" cy="606147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3682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C5E2A28-B7CA-CA44-9195-C77DC44EB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845" y="1068061"/>
            <a:ext cx="6045955" cy="497595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7129975B-41DE-5A4A-B2BB-E0B7B3D1F2DA}"/>
              </a:ext>
            </a:extLst>
          </p:cNvPr>
          <p:cNvSpPr txBox="1"/>
          <p:nvPr/>
        </p:nvSpPr>
        <p:spPr>
          <a:xfrm>
            <a:off x="341651" y="233527"/>
            <a:ext cx="6228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-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类加载过程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Class.forname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和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classloader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区别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24471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7129975B-41DE-5A4A-B2BB-E0B7B3D1F2DA}"/>
              </a:ext>
            </a:extLst>
          </p:cNvPr>
          <p:cNvSpPr txBox="1"/>
          <p:nvPr/>
        </p:nvSpPr>
        <p:spPr>
          <a:xfrm>
            <a:off x="341651" y="233527"/>
            <a:ext cx="6228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-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方法调用，准备阶段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BFD5017-833B-EC40-AA5C-1A3576499C26}"/>
              </a:ext>
            </a:extLst>
          </p:cNvPr>
          <p:cNvSpPr/>
          <p:nvPr/>
        </p:nvSpPr>
        <p:spPr>
          <a:xfrm>
            <a:off x="6244165" y="1833639"/>
            <a:ext cx="3416296" cy="646867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0:</a:t>
            </a:r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aload_0</a:t>
            </a:r>
          </a:p>
          <a:p>
            <a:pPr>
              <a:lnSpc>
                <a:spcPct val="125000"/>
              </a:lnSpc>
            </a:pPr>
            <a:r>
              <a:rPr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1:</a:t>
            </a:r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aload_1</a:t>
            </a:r>
          </a:p>
          <a:p>
            <a:pPr>
              <a:lnSpc>
                <a:spcPct val="125000"/>
              </a:lnSpc>
            </a:pP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2: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invokespecial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kumimoji="1" lang="en-US" altLang="zh-CN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invokevirtual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kumimoji="1" lang="en-US" altLang="zh-CN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invokeinterface</a:t>
            </a:r>
            <a:endParaRPr kumimoji="1" lang="zh-CN" altLang="en-US" sz="900">
              <a:solidFill>
                <a:srgbClr val="00B0F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9EF789A-9AF8-A64A-90A5-CC2EE74D444D}"/>
              </a:ext>
            </a:extLst>
          </p:cNvPr>
          <p:cNvSpPr/>
          <p:nvPr/>
        </p:nvSpPr>
        <p:spPr>
          <a:xfrm>
            <a:off x="6397751" y="5155971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arg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B9F8E83-7F87-FE46-98BA-F9F2F2EFF68C}"/>
              </a:ext>
            </a:extLst>
          </p:cNvPr>
          <p:cNvSpPr txBox="1"/>
          <p:nvPr/>
        </p:nvSpPr>
        <p:spPr>
          <a:xfrm>
            <a:off x="6397751" y="4940527"/>
            <a:ext cx="121151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local</a:t>
            </a:r>
            <a:r>
              <a:rPr kumimoji="1" lang="zh-CN" altLang="en-US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variables</a:t>
            </a:r>
            <a:endParaRPr kumimoji="1" lang="zh-CN" altLang="en-US" sz="105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DEB0CE8-7A8E-A842-AEA3-D0F760CE19C7}"/>
              </a:ext>
            </a:extLst>
          </p:cNvPr>
          <p:cNvSpPr/>
          <p:nvPr/>
        </p:nvSpPr>
        <p:spPr>
          <a:xfrm>
            <a:off x="6397750" y="5409972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对象引用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5013D30-1C6E-5043-BD40-E5F5CD2F9B96}"/>
              </a:ext>
            </a:extLst>
          </p:cNvPr>
          <p:cNvSpPr/>
          <p:nvPr/>
        </p:nvSpPr>
        <p:spPr>
          <a:xfrm>
            <a:off x="8254997" y="4901971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...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5F8D0B6-5543-6A4E-B9C6-2C32D143E7DB}"/>
              </a:ext>
            </a:extLst>
          </p:cNvPr>
          <p:cNvSpPr txBox="1"/>
          <p:nvPr/>
        </p:nvSpPr>
        <p:spPr>
          <a:xfrm>
            <a:off x="8254997" y="4686527"/>
            <a:ext cx="121151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stack</a:t>
            </a:r>
            <a:endParaRPr kumimoji="1" lang="zh-CN" altLang="en-US" sz="105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E1FC1D6-BF27-BB4E-A977-EB1C61B2E7C5}"/>
              </a:ext>
            </a:extLst>
          </p:cNvPr>
          <p:cNvSpPr/>
          <p:nvPr/>
        </p:nvSpPr>
        <p:spPr>
          <a:xfrm>
            <a:off x="8254996" y="5409630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对象引用</a:t>
            </a:r>
          </a:p>
        </p:txBody>
      </p: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7D278F93-8417-124B-A3B5-5D181CC5105C}"/>
              </a:ext>
            </a:extLst>
          </p:cNvPr>
          <p:cNvCxnSpPr>
            <a:stCxn id="7" idx="3"/>
            <a:endCxn id="10" idx="1"/>
          </p:cNvCxnSpPr>
          <p:nvPr/>
        </p:nvCxnSpPr>
        <p:spPr>
          <a:xfrm flipV="1">
            <a:off x="7609261" y="5536631"/>
            <a:ext cx="645735" cy="3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65C62719-E3E5-6842-9DEA-8448B4CA7F24}"/>
              </a:ext>
            </a:extLst>
          </p:cNvPr>
          <p:cNvSpPr txBox="1"/>
          <p:nvPr/>
        </p:nvSpPr>
        <p:spPr>
          <a:xfrm>
            <a:off x="7625073" y="5532587"/>
            <a:ext cx="6457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aload_1</a:t>
            </a:r>
            <a:endParaRPr kumimoji="1" lang="zh-CN" altLang="en-US" sz="105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4BD1D2E0-5250-744D-87C6-C91B30B69CAD}"/>
              </a:ext>
            </a:extLst>
          </p:cNvPr>
          <p:cNvCxnSpPr>
            <a:cxnSpLocks/>
          </p:cNvCxnSpPr>
          <p:nvPr/>
        </p:nvCxnSpPr>
        <p:spPr>
          <a:xfrm>
            <a:off x="6244165" y="4478979"/>
            <a:ext cx="34163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F387ABA5-F629-0142-B167-8CD7F2020D93}"/>
              </a:ext>
            </a:extLst>
          </p:cNvPr>
          <p:cNvSpPr txBox="1"/>
          <p:nvPr/>
        </p:nvSpPr>
        <p:spPr>
          <a:xfrm>
            <a:off x="6347709" y="2968136"/>
            <a:ext cx="12114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method</a:t>
            </a:r>
            <a:r>
              <a:rPr kumimoji="1" lang="zh-CN" altLang="en-US" sz="800">
                <a:solidFill>
                  <a:schemeClr val="tx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>
                <a:solidFill>
                  <a:schemeClr val="tx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#2</a:t>
            </a:r>
            <a:r>
              <a:rPr kumimoji="1" lang="zh-CN" altLang="en-US" sz="800">
                <a:solidFill>
                  <a:schemeClr val="tx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zh-CN" altLang="en-US" sz="80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方法栈帧</a:t>
            </a:r>
            <a:endParaRPr kumimoji="1" lang="zh-CN" altLang="en-US" sz="1050">
              <a:solidFill>
                <a:schemeClr val="tx1"/>
              </a:solidFill>
              <a:highlight>
                <a:srgbClr val="FFFF00"/>
              </a:highlight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3EB2A5F-1BDD-9D45-9D2C-32DA27F4428B}"/>
              </a:ext>
            </a:extLst>
          </p:cNvPr>
          <p:cNvSpPr/>
          <p:nvPr/>
        </p:nvSpPr>
        <p:spPr>
          <a:xfrm>
            <a:off x="6448551" y="3644519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this</a:t>
            </a:r>
            <a:endParaRPr kumimoji="1" lang="zh-CN" altLang="en-US" sz="9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4CB61FC-4B17-9347-90EE-D09D1B240FF3}"/>
              </a:ext>
            </a:extLst>
          </p:cNvPr>
          <p:cNvSpPr txBox="1"/>
          <p:nvPr/>
        </p:nvSpPr>
        <p:spPr>
          <a:xfrm>
            <a:off x="6448551" y="3429075"/>
            <a:ext cx="121151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local</a:t>
            </a:r>
            <a:r>
              <a:rPr kumimoji="1" lang="zh-CN" altLang="en-US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variables</a:t>
            </a:r>
            <a:endParaRPr kumimoji="1" lang="zh-CN" altLang="en-US" sz="105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5D3A72E-491A-5648-9EB2-B880212A4581}"/>
              </a:ext>
            </a:extLst>
          </p:cNvPr>
          <p:cNvSpPr/>
          <p:nvPr/>
        </p:nvSpPr>
        <p:spPr>
          <a:xfrm>
            <a:off x="6448550" y="3898520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arg</a:t>
            </a:r>
            <a:endParaRPr kumimoji="1" lang="zh-CN" altLang="en-US" sz="9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28" name="直线连接符 27">
            <a:extLst>
              <a:ext uri="{FF2B5EF4-FFF2-40B4-BE49-F238E27FC236}">
                <a16:creationId xmlns:a16="http://schemas.microsoft.com/office/drawing/2014/main" id="{A1EC6C6B-21A9-E347-A2B8-833909718523}"/>
              </a:ext>
            </a:extLst>
          </p:cNvPr>
          <p:cNvCxnSpPr>
            <a:cxnSpLocks/>
          </p:cNvCxnSpPr>
          <p:nvPr/>
        </p:nvCxnSpPr>
        <p:spPr>
          <a:xfrm>
            <a:off x="6244165" y="2938045"/>
            <a:ext cx="0" cy="33697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99466567-933C-F043-B8F3-45339E93CE7E}"/>
              </a:ext>
            </a:extLst>
          </p:cNvPr>
          <p:cNvCxnSpPr>
            <a:cxnSpLocks/>
          </p:cNvCxnSpPr>
          <p:nvPr/>
        </p:nvCxnSpPr>
        <p:spPr>
          <a:xfrm>
            <a:off x="6244165" y="5939101"/>
            <a:ext cx="34163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22A3C716-F9CB-EC49-B87E-3768F877F854}"/>
              </a:ext>
            </a:extLst>
          </p:cNvPr>
          <p:cNvCxnSpPr>
            <a:cxnSpLocks/>
          </p:cNvCxnSpPr>
          <p:nvPr/>
        </p:nvCxnSpPr>
        <p:spPr>
          <a:xfrm>
            <a:off x="9660466" y="2938045"/>
            <a:ext cx="0" cy="33697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>
            <a:extLst>
              <a:ext uri="{FF2B5EF4-FFF2-40B4-BE49-F238E27FC236}">
                <a16:creationId xmlns:a16="http://schemas.microsoft.com/office/drawing/2014/main" id="{56CADCFD-206C-0342-9548-A8DA55EB7EEE}"/>
              </a:ext>
            </a:extLst>
          </p:cNvPr>
          <p:cNvCxnSpPr>
            <a:cxnSpLocks/>
          </p:cNvCxnSpPr>
          <p:nvPr/>
        </p:nvCxnSpPr>
        <p:spPr>
          <a:xfrm>
            <a:off x="6244165" y="2938045"/>
            <a:ext cx="34163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曲线连接符 38">
            <a:extLst>
              <a:ext uri="{FF2B5EF4-FFF2-40B4-BE49-F238E27FC236}">
                <a16:creationId xmlns:a16="http://schemas.microsoft.com/office/drawing/2014/main" id="{AD95BC9A-7B13-C749-81B4-DB79FCEEFAFE}"/>
              </a:ext>
            </a:extLst>
          </p:cNvPr>
          <p:cNvCxnSpPr>
            <a:stCxn id="10" idx="3"/>
            <a:endCxn id="20" idx="3"/>
          </p:cNvCxnSpPr>
          <p:nvPr/>
        </p:nvCxnSpPr>
        <p:spPr>
          <a:xfrm flipH="1" flipV="1">
            <a:off x="7660062" y="3771520"/>
            <a:ext cx="1806445" cy="1765111"/>
          </a:xfrm>
          <a:prstGeom prst="curvedConnector3">
            <a:avLst>
              <a:gd name="adj1" fmla="val -17342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>
            <a:extLst>
              <a:ext uri="{FF2B5EF4-FFF2-40B4-BE49-F238E27FC236}">
                <a16:creationId xmlns:a16="http://schemas.microsoft.com/office/drawing/2014/main" id="{8607560A-ED79-CE47-98C5-63724477250D}"/>
              </a:ext>
            </a:extLst>
          </p:cNvPr>
          <p:cNvSpPr txBox="1"/>
          <p:nvPr/>
        </p:nvSpPr>
        <p:spPr>
          <a:xfrm>
            <a:off x="8764492" y="3725677"/>
            <a:ext cx="39793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pop</a:t>
            </a:r>
            <a:endParaRPr kumimoji="1" lang="zh-CN" altLang="en-US" sz="105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14F9B627-3382-754A-AECE-0E05AA8A54DA}"/>
              </a:ext>
            </a:extLst>
          </p:cNvPr>
          <p:cNvSpPr/>
          <p:nvPr/>
        </p:nvSpPr>
        <p:spPr>
          <a:xfrm>
            <a:off x="8254996" y="5155971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arg</a:t>
            </a:r>
            <a:endParaRPr kumimoji="1" lang="zh-CN" altLang="en-US" sz="9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5FBE1BF9-066F-844B-99E3-7A424416BCFF}"/>
              </a:ext>
            </a:extLst>
          </p:cNvPr>
          <p:cNvSpPr txBox="1"/>
          <p:nvPr/>
        </p:nvSpPr>
        <p:spPr>
          <a:xfrm>
            <a:off x="6347709" y="4559644"/>
            <a:ext cx="12114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method</a:t>
            </a:r>
            <a:r>
              <a:rPr kumimoji="1" lang="zh-CN" altLang="en-US" sz="800">
                <a:solidFill>
                  <a:schemeClr val="tx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>
                <a:solidFill>
                  <a:schemeClr val="tx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#1</a:t>
            </a:r>
            <a:r>
              <a:rPr kumimoji="1" lang="zh-CN" altLang="en-US" sz="800">
                <a:solidFill>
                  <a:schemeClr val="tx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zh-CN" altLang="en-US" sz="80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方法栈帧</a:t>
            </a:r>
            <a:endParaRPr kumimoji="1" lang="zh-CN" altLang="en-US" sz="1050">
              <a:solidFill>
                <a:schemeClr val="tx1"/>
              </a:solidFill>
              <a:highlight>
                <a:srgbClr val="C0C0C0"/>
              </a:highlight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C9D5FA0A-FEE6-2444-9CAE-B0BE8E80E00B}"/>
              </a:ext>
            </a:extLst>
          </p:cNvPr>
          <p:cNvCxnSpPr/>
          <p:nvPr/>
        </p:nvCxnSpPr>
        <p:spPr>
          <a:xfrm flipV="1">
            <a:off x="7617518" y="5291097"/>
            <a:ext cx="645735" cy="3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5C80D077-57AB-0C4C-9826-8344CB066336}"/>
              </a:ext>
            </a:extLst>
          </p:cNvPr>
          <p:cNvSpPr txBox="1"/>
          <p:nvPr/>
        </p:nvSpPr>
        <p:spPr>
          <a:xfrm>
            <a:off x="7633540" y="5067186"/>
            <a:ext cx="6457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aload_0</a:t>
            </a:r>
            <a:endParaRPr kumimoji="1" lang="zh-CN" altLang="en-US" sz="105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56" name="曲线连接符 55">
            <a:extLst>
              <a:ext uri="{FF2B5EF4-FFF2-40B4-BE49-F238E27FC236}">
                <a16:creationId xmlns:a16="http://schemas.microsoft.com/office/drawing/2014/main" id="{8FD5B87F-C24C-6A4C-BE75-877E1723E320}"/>
              </a:ext>
            </a:extLst>
          </p:cNvPr>
          <p:cNvCxnSpPr>
            <a:cxnSpLocks/>
            <a:stCxn id="46" idx="3"/>
            <a:endCxn id="22" idx="3"/>
          </p:cNvCxnSpPr>
          <p:nvPr/>
        </p:nvCxnSpPr>
        <p:spPr>
          <a:xfrm flipH="1" flipV="1">
            <a:off x="7660061" y="4025521"/>
            <a:ext cx="1806446" cy="1257451"/>
          </a:xfrm>
          <a:prstGeom prst="curvedConnector3">
            <a:avLst>
              <a:gd name="adj1" fmla="val -17342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720F113C-FCD5-114D-A668-91B7C34A309F}"/>
              </a:ext>
            </a:extLst>
          </p:cNvPr>
          <p:cNvSpPr txBox="1"/>
          <p:nvPr/>
        </p:nvSpPr>
        <p:spPr>
          <a:xfrm>
            <a:off x="8279274" y="4111421"/>
            <a:ext cx="39793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pop</a:t>
            </a:r>
            <a:endParaRPr kumimoji="1" lang="zh-CN" altLang="en-US" sz="105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1EA891F4-A336-8048-9C95-6D20C6CF1913}"/>
              </a:ext>
            </a:extLst>
          </p:cNvPr>
          <p:cNvSpPr txBox="1"/>
          <p:nvPr/>
        </p:nvSpPr>
        <p:spPr>
          <a:xfrm>
            <a:off x="6244165" y="1168379"/>
            <a:ext cx="3873500" cy="26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第</a:t>
            </a:r>
            <a:r>
              <a:rPr kumimoji="1" lang="en-US" altLang="zh-CN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2</a:t>
            </a:r>
            <a:r>
              <a:rPr kumimoji="1" lang="zh-CN" altLang="en-US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种：调用实例方法（先在方法栈设置好调用方法的对象）</a:t>
            </a:r>
            <a:endParaRPr kumimoji="1" lang="en-US" altLang="zh-CN" sz="1000" b="1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F54F6358-E416-3148-AECB-105141ADBBD3}"/>
              </a:ext>
            </a:extLst>
          </p:cNvPr>
          <p:cNvSpPr/>
          <p:nvPr/>
        </p:nvSpPr>
        <p:spPr>
          <a:xfrm>
            <a:off x="1483092" y="1833639"/>
            <a:ext cx="3416296" cy="350758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0: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invokestatic</a:t>
            </a:r>
            <a:endParaRPr kumimoji="1" lang="zh-CN" altLang="en-US" sz="900">
              <a:solidFill>
                <a:srgbClr val="00B0F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28BFC37-50A1-AD49-989E-2A667718A380}"/>
              </a:ext>
            </a:extLst>
          </p:cNvPr>
          <p:cNvSpPr/>
          <p:nvPr/>
        </p:nvSpPr>
        <p:spPr>
          <a:xfrm>
            <a:off x="1636678" y="5155971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...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8D99553E-5343-3A40-9AFD-111F8A102EEF}"/>
              </a:ext>
            </a:extLst>
          </p:cNvPr>
          <p:cNvSpPr txBox="1"/>
          <p:nvPr/>
        </p:nvSpPr>
        <p:spPr>
          <a:xfrm>
            <a:off x="1636678" y="4940527"/>
            <a:ext cx="121151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local</a:t>
            </a:r>
            <a:r>
              <a:rPr kumimoji="1" lang="zh-CN" altLang="en-US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variables</a:t>
            </a:r>
            <a:endParaRPr kumimoji="1" lang="zh-CN" altLang="en-US" sz="105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A79DA5FB-DA19-5041-97B0-26935A402490}"/>
              </a:ext>
            </a:extLst>
          </p:cNvPr>
          <p:cNvSpPr/>
          <p:nvPr/>
        </p:nvSpPr>
        <p:spPr>
          <a:xfrm>
            <a:off x="1636677" y="5409972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...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37AFAA7-A152-824C-9782-6CACB20156F1}"/>
              </a:ext>
            </a:extLst>
          </p:cNvPr>
          <p:cNvSpPr/>
          <p:nvPr/>
        </p:nvSpPr>
        <p:spPr>
          <a:xfrm>
            <a:off x="3241277" y="5155630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...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1985D2BF-91D2-9248-9AB9-429231CF22E7}"/>
              </a:ext>
            </a:extLst>
          </p:cNvPr>
          <p:cNvSpPr txBox="1"/>
          <p:nvPr/>
        </p:nvSpPr>
        <p:spPr>
          <a:xfrm>
            <a:off x="3241277" y="4940186"/>
            <a:ext cx="121151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stack</a:t>
            </a:r>
            <a:endParaRPr kumimoji="1" lang="zh-CN" altLang="en-US" sz="105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77" name="直线连接符 76">
            <a:extLst>
              <a:ext uri="{FF2B5EF4-FFF2-40B4-BE49-F238E27FC236}">
                <a16:creationId xmlns:a16="http://schemas.microsoft.com/office/drawing/2014/main" id="{298D874E-6E85-884F-9B91-2D9E111D7C06}"/>
              </a:ext>
            </a:extLst>
          </p:cNvPr>
          <p:cNvCxnSpPr>
            <a:cxnSpLocks/>
          </p:cNvCxnSpPr>
          <p:nvPr/>
        </p:nvCxnSpPr>
        <p:spPr>
          <a:xfrm>
            <a:off x="1483092" y="4478979"/>
            <a:ext cx="34163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本框 77">
            <a:extLst>
              <a:ext uri="{FF2B5EF4-FFF2-40B4-BE49-F238E27FC236}">
                <a16:creationId xmlns:a16="http://schemas.microsoft.com/office/drawing/2014/main" id="{36E506FA-6234-9249-B6B8-ACC7B97EE7D3}"/>
              </a:ext>
            </a:extLst>
          </p:cNvPr>
          <p:cNvSpPr txBox="1"/>
          <p:nvPr/>
        </p:nvSpPr>
        <p:spPr>
          <a:xfrm>
            <a:off x="1586636" y="2968136"/>
            <a:ext cx="12114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method</a:t>
            </a:r>
            <a:r>
              <a:rPr kumimoji="1" lang="zh-CN" altLang="en-US" sz="800">
                <a:solidFill>
                  <a:schemeClr val="tx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>
                <a:solidFill>
                  <a:schemeClr val="tx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#2</a:t>
            </a:r>
            <a:r>
              <a:rPr kumimoji="1" lang="zh-CN" altLang="en-US" sz="800">
                <a:solidFill>
                  <a:schemeClr val="tx1"/>
                </a:solidFill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zh-CN" altLang="en-US" sz="800">
                <a:highlight>
                  <a:srgbClr val="FFFF0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方法栈帧</a:t>
            </a:r>
            <a:endParaRPr kumimoji="1" lang="zh-CN" altLang="en-US" sz="1050">
              <a:solidFill>
                <a:schemeClr val="tx1"/>
              </a:solidFill>
              <a:highlight>
                <a:srgbClr val="FFFF00"/>
              </a:highlight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BCE215B1-E6EB-9C41-BCA4-404EE26EF05C}"/>
              </a:ext>
            </a:extLst>
          </p:cNvPr>
          <p:cNvSpPr/>
          <p:nvPr/>
        </p:nvSpPr>
        <p:spPr>
          <a:xfrm>
            <a:off x="1687478" y="3644519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...</a:t>
            </a:r>
            <a:endParaRPr kumimoji="1" lang="zh-CN" altLang="en-US" sz="9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95260294-7AC6-9844-B7B9-B8BE46E54350}"/>
              </a:ext>
            </a:extLst>
          </p:cNvPr>
          <p:cNvSpPr txBox="1"/>
          <p:nvPr/>
        </p:nvSpPr>
        <p:spPr>
          <a:xfrm>
            <a:off x="1687478" y="3429075"/>
            <a:ext cx="121151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local</a:t>
            </a:r>
            <a:r>
              <a:rPr kumimoji="1" lang="zh-CN" altLang="en-US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variables</a:t>
            </a:r>
            <a:endParaRPr kumimoji="1" lang="zh-CN" altLang="en-US" sz="105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FC47FE89-220A-454D-9288-0303CFB19F22}"/>
              </a:ext>
            </a:extLst>
          </p:cNvPr>
          <p:cNvSpPr/>
          <p:nvPr/>
        </p:nvSpPr>
        <p:spPr>
          <a:xfrm>
            <a:off x="1687477" y="3898520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...</a:t>
            </a:r>
            <a:endParaRPr kumimoji="1" lang="zh-CN" altLang="en-US" sz="9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82" name="直线连接符 81">
            <a:extLst>
              <a:ext uri="{FF2B5EF4-FFF2-40B4-BE49-F238E27FC236}">
                <a16:creationId xmlns:a16="http://schemas.microsoft.com/office/drawing/2014/main" id="{42EB5F47-A290-D444-8503-B0237223E77E}"/>
              </a:ext>
            </a:extLst>
          </p:cNvPr>
          <p:cNvCxnSpPr>
            <a:cxnSpLocks/>
          </p:cNvCxnSpPr>
          <p:nvPr/>
        </p:nvCxnSpPr>
        <p:spPr>
          <a:xfrm>
            <a:off x="1483092" y="2938045"/>
            <a:ext cx="0" cy="33697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线连接符 82">
            <a:extLst>
              <a:ext uri="{FF2B5EF4-FFF2-40B4-BE49-F238E27FC236}">
                <a16:creationId xmlns:a16="http://schemas.microsoft.com/office/drawing/2014/main" id="{342289ED-22E7-A04D-A3AA-20237F3FCAF1}"/>
              </a:ext>
            </a:extLst>
          </p:cNvPr>
          <p:cNvCxnSpPr>
            <a:cxnSpLocks/>
          </p:cNvCxnSpPr>
          <p:nvPr/>
        </p:nvCxnSpPr>
        <p:spPr>
          <a:xfrm>
            <a:off x="1483092" y="5939101"/>
            <a:ext cx="34163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线连接符 83">
            <a:extLst>
              <a:ext uri="{FF2B5EF4-FFF2-40B4-BE49-F238E27FC236}">
                <a16:creationId xmlns:a16="http://schemas.microsoft.com/office/drawing/2014/main" id="{69BD601D-527C-3140-AFAD-BAEEC7007D69}"/>
              </a:ext>
            </a:extLst>
          </p:cNvPr>
          <p:cNvCxnSpPr>
            <a:cxnSpLocks/>
          </p:cNvCxnSpPr>
          <p:nvPr/>
        </p:nvCxnSpPr>
        <p:spPr>
          <a:xfrm>
            <a:off x="4899393" y="2938045"/>
            <a:ext cx="0" cy="33697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线连接符 84">
            <a:extLst>
              <a:ext uri="{FF2B5EF4-FFF2-40B4-BE49-F238E27FC236}">
                <a16:creationId xmlns:a16="http://schemas.microsoft.com/office/drawing/2014/main" id="{8CD70F72-5F4E-E74E-AA14-97675B13C10F}"/>
              </a:ext>
            </a:extLst>
          </p:cNvPr>
          <p:cNvCxnSpPr>
            <a:cxnSpLocks/>
          </p:cNvCxnSpPr>
          <p:nvPr/>
        </p:nvCxnSpPr>
        <p:spPr>
          <a:xfrm>
            <a:off x="1483092" y="2938045"/>
            <a:ext cx="34163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矩形 87">
            <a:extLst>
              <a:ext uri="{FF2B5EF4-FFF2-40B4-BE49-F238E27FC236}">
                <a16:creationId xmlns:a16="http://schemas.microsoft.com/office/drawing/2014/main" id="{7081A4A5-5DDE-E440-AB48-6233AF1D7FBD}"/>
              </a:ext>
            </a:extLst>
          </p:cNvPr>
          <p:cNvSpPr/>
          <p:nvPr/>
        </p:nvSpPr>
        <p:spPr>
          <a:xfrm>
            <a:off x="3241276" y="5409630"/>
            <a:ext cx="1211511" cy="254001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...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B781B5E9-AB6E-BF4F-B832-15D7FE8A67CC}"/>
              </a:ext>
            </a:extLst>
          </p:cNvPr>
          <p:cNvSpPr txBox="1"/>
          <p:nvPr/>
        </p:nvSpPr>
        <p:spPr>
          <a:xfrm>
            <a:off x="1586636" y="4559644"/>
            <a:ext cx="121149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method</a:t>
            </a:r>
            <a:r>
              <a:rPr kumimoji="1" lang="zh-CN" altLang="en-US" sz="800">
                <a:solidFill>
                  <a:schemeClr val="tx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>
                <a:solidFill>
                  <a:schemeClr val="tx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#1</a:t>
            </a:r>
            <a:r>
              <a:rPr kumimoji="1" lang="zh-CN" altLang="en-US" sz="800">
                <a:solidFill>
                  <a:schemeClr val="tx1"/>
                </a:solidFill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zh-CN" altLang="en-US" sz="80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方法栈帧</a:t>
            </a:r>
            <a:endParaRPr kumimoji="1" lang="zh-CN" altLang="en-US" sz="1050">
              <a:solidFill>
                <a:schemeClr val="tx1"/>
              </a:solidFill>
              <a:highlight>
                <a:srgbClr val="C0C0C0"/>
              </a:highlight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56661302-328B-544D-A085-4453B6E2666A}"/>
              </a:ext>
            </a:extLst>
          </p:cNvPr>
          <p:cNvSpPr txBox="1"/>
          <p:nvPr/>
        </p:nvSpPr>
        <p:spPr>
          <a:xfrm>
            <a:off x="1483092" y="1168379"/>
            <a:ext cx="3131241" cy="26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第</a:t>
            </a:r>
            <a:r>
              <a:rPr kumimoji="1" lang="en-US" altLang="zh-CN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1</a:t>
            </a:r>
            <a:r>
              <a:rPr kumimoji="1" lang="zh-CN" altLang="en-US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种：调用静态方法（不需要找调用方法的对象）</a:t>
            </a:r>
            <a:endParaRPr kumimoji="1" lang="en-US" altLang="zh-CN" sz="1000" b="1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61222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>
            <a:extLst>
              <a:ext uri="{FF2B5EF4-FFF2-40B4-BE49-F238E27FC236}">
                <a16:creationId xmlns:a16="http://schemas.microsoft.com/office/drawing/2014/main" id="{1B449425-AC0D-1041-BF7C-A16845E4F4BB}"/>
              </a:ext>
            </a:extLst>
          </p:cNvPr>
          <p:cNvSpPr/>
          <p:nvPr/>
        </p:nvSpPr>
        <p:spPr>
          <a:xfrm>
            <a:off x="6896096" y="2993633"/>
            <a:ext cx="3873499" cy="313623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129975B-41DE-5A4A-B2BB-E0B7B3D1F2DA}"/>
              </a:ext>
            </a:extLst>
          </p:cNvPr>
          <p:cNvSpPr txBox="1"/>
          <p:nvPr/>
        </p:nvSpPr>
        <p:spPr>
          <a:xfrm>
            <a:off x="341651" y="233527"/>
            <a:ext cx="6228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-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方法调用，定位方法位置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762C62D0-085B-6345-8326-EB413B3F4A74}"/>
              </a:ext>
            </a:extLst>
          </p:cNvPr>
          <p:cNvSpPr/>
          <p:nvPr/>
        </p:nvSpPr>
        <p:spPr>
          <a:xfrm>
            <a:off x="6896097" y="1833639"/>
            <a:ext cx="3873499" cy="646867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0:</a:t>
            </a:r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aload_0</a:t>
            </a:r>
          </a:p>
          <a:p>
            <a:pPr>
              <a:lnSpc>
                <a:spcPct val="125000"/>
              </a:lnSpc>
            </a:pPr>
            <a:r>
              <a:rPr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1:</a:t>
            </a:r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aload_1</a:t>
            </a:r>
          </a:p>
          <a:p>
            <a:pPr>
              <a:lnSpc>
                <a:spcPct val="125000"/>
              </a:lnSpc>
            </a:pP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2: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invokespecial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kumimoji="1" lang="en-US" altLang="zh-CN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invokevirtual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kumimoji="1" lang="en-US" altLang="zh-CN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invokeinterface</a:t>
            </a:r>
            <a:r>
              <a:rPr kumimoji="1" lang="zh-CN" altLang="en-US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#7</a:t>
            </a:r>
            <a:endParaRPr kumimoji="1" lang="zh-CN" altLang="en-US" sz="900">
              <a:solidFill>
                <a:srgbClr val="00B0F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DD76F9CA-2049-0A46-B765-9220862536BE}"/>
              </a:ext>
            </a:extLst>
          </p:cNvPr>
          <p:cNvSpPr txBox="1"/>
          <p:nvPr/>
        </p:nvSpPr>
        <p:spPr>
          <a:xfrm>
            <a:off x="6896098" y="1168379"/>
            <a:ext cx="3873500" cy="26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第</a:t>
            </a:r>
            <a:r>
              <a:rPr kumimoji="1" lang="en-US" altLang="zh-CN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2</a:t>
            </a:r>
            <a:r>
              <a:rPr kumimoji="1" lang="zh-CN" altLang="en-US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种：调用实例方法</a:t>
            </a:r>
            <a:endParaRPr kumimoji="1" lang="en-US" altLang="zh-CN" sz="1000" b="1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2F1606AC-2337-AE41-A232-669E1DDA9217}"/>
              </a:ext>
            </a:extLst>
          </p:cNvPr>
          <p:cNvSpPr/>
          <p:nvPr/>
        </p:nvSpPr>
        <p:spPr>
          <a:xfrm>
            <a:off x="881958" y="1833639"/>
            <a:ext cx="4761074" cy="1044426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Constant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Pool:</a:t>
            </a:r>
          </a:p>
          <a:p>
            <a:pPr>
              <a:lnSpc>
                <a:spcPct val="125000"/>
              </a:lnSpc>
            </a:pP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#1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Methodref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#5.#7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//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package_name/class_name.method_name:()V</a:t>
            </a:r>
          </a:p>
          <a:p>
            <a:pPr>
              <a:lnSpc>
                <a:spcPct val="125000"/>
              </a:lnSpc>
            </a:pPr>
            <a:endParaRPr kumimoji="1" lang="en-US" altLang="zh-CN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  <a:p>
            <a:pPr>
              <a:lnSpc>
                <a:spcPct val="125000"/>
              </a:lnSpc>
            </a:pPr>
            <a:endParaRPr kumimoji="1" lang="en-US" altLang="zh-CN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  <a:p>
            <a:pPr>
              <a:lnSpc>
                <a:spcPct val="125000"/>
              </a:lnSpc>
            </a:pP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0: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invokestatic</a:t>
            </a:r>
            <a:r>
              <a:rPr kumimoji="1" lang="zh-CN" altLang="en-US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rgbClr val="00B0F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#1</a:t>
            </a:r>
            <a:endParaRPr kumimoji="1" lang="zh-CN" altLang="en-US" sz="900">
              <a:solidFill>
                <a:srgbClr val="00B0F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2441609-BB57-4E46-B2E8-5AA6FBF9F4EE}"/>
              </a:ext>
            </a:extLst>
          </p:cNvPr>
          <p:cNvSpPr txBox="1"/>
          <p:nvPr/>
        </p:nvSpPr>
        <p:spPr>
          <a:xfrm>
            <a:off x="881959" y="1168379"/>
            <a:ext cx="3131241" cy="26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第</a:t>
            </a:r>
            <a:r>
              <a:rPr kumimoji="1" lang="en-US" altLang="zh-CN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1</a:t>
            </a:r>
            <a:r>
              <a:rPr kumimoji="1" lang="zh-CN" altLang="en-US" sz="10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种：调用静态方法（直接在常量池定位到方法）</a:t>
            </a:r>
            <a:endParaRPr kumimoji="1" lang="en-US" altLang="zh-CN" sz="1000" b="1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BFFFDC87-B494-B14C-8226-748C3B42BE9F}"/>
              </a:ext>
            </a:extLst>
          </p:cNvPr>
          <p:cNvSpPr/>
          <p:nvPr/>
        </p:nvSpPr>
        <p:spPr>
          <a:xfrm>
            <a:off x="8012292" y="3269557"/>
            <a:ext cx="1607242" cy="39998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弹出方法栈最顶元素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(this)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B487389C-5739-F040-A280-285DBA135265}"/>
              </a:ext>
            </a:extLst>
          </p:cNvPr>
          <p:cNvSpPr/>
          <p:nvPr/>
        </p:nvSpPr>
        <p:spPr>
          <a:xfrm>
            <a:off x="8012292" y="3953118"/>
            <a:ext cx="1607242" cy="39998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根据对象头定位对象所属类</a:t>
            </a:r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75E48FF6-FED8-DB49-AFBE-334FDBDCB477}"/>
              </a:ext>
            </a:extLst>
          </p:cNvPr>
          <p:cNvSpPr/>
          <p:nvPr/>
        </p:nvSpPr>
        <p:spPr>
          <a:xfrm>
            <a:off x="8012292" y="4636679"/>
            <a:ext cx="1607242" cy="39998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查找类的方法表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198948CF-8C46-534A-A2B6-4BD3BD5FB4D5}"/>
              </a:ext>
            </a:extLst>
          </p:cNvPr>
          <p:cNvSpPr/>
          <p:nvPr/>
        </p:nvSpPr>
        <p:spPr>
          <a:xfrm>
            <a:off x="8012292" y="5320241"/>
            <a:ext cx="1607242" cy="39998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定位到方法</a:t>
            </a:r>
          </a:p>
        </p:txBody>
      </p:sp>
      <p:cxnSp>
        <p:nvCxnSpPr>
          <p:cNvPr id="3" name="直线箭头连接符 2">
            <a:extLst>
              <a:ext uri="{FF2B5EF4-FFF2-40B4-BE49-F238E27FC236}">
                <a16:creationId xmlns:a16="http://schemas.microsoft.com/office/drawing/2014/main" id="{A8A3E1CD-6464-594D-966D-599D479DE430}"/>
              </a:ext>
            </a:extLst>
          </p:cNvPr>
          <p:cNvCxnSpPr>
            <a:stCxn id="57" idx="2"/>
            <a:endCxn id="58" idx="0"/>
          </p:cNvCxnSpPr>
          <p:nvPr/>
        </p:nvCxnSpPr>
        <p:spPr>
          <a:xfrm>
            <a:off x="8815913" y="3669539"/>
            <a:ext cx="0" cy="2835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线箭头连接符 61">
            <a:extLst>
              <a:ext uri="{FF2B5EF4-FFF2-40B4-BE49-F238E27FC236}">
                <a16:creationId xmlns:a16="http://schemas.microsoft.com/office/drawing/2014/main" id="{CB1EA5C7-FA7F-1848-BBF1-21F109B67814}"/>
              </a:ext>
            </a:extLst>
          </p:cNvPr>
          <p:cNvCxnSpPr>
            <a:cxnSpLocks/>
            <a:stCxn id="58" idx="2"/>
            <a:endCxn id="59" idx="0"/>
          </p:cNvCxnSpPr>
          <p:nvPr/>
        </p:nvCxnSpPr>
        <p:spPr>
          <a:xfrm>
            <a:off x="8815913" y="4353100"/>
            <a:ext cx="0" cy="2835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73F99F3A-EE1E-4F4A-8507-194AD60B36EF}"/>
              </a:ext>
            </a:extLst>
          </p:cNvPr>
          <p:cNvCxnSpPr>
            <a:cxnSpLocks/>
            <a:stCxn id="59" idx="2"/>
            <a:endCxn id="60" idx="0"/>
          </p:cNvCxnSpPr>
          <p:nvPr/>
        </p:nvCxnSpPr>
        <p:spPr>
          <a:xfrm>
            <a:off x="8815913" y="5036661"/>
            <a:ext cx="0" cy="2835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文本框 74">
            <a:extLst>
              <a:ext uri="{FF2B5EF4-FFF2-40B4-BE49-F238E27FC236}">
                <a16:creationId xmlns:a16="http://schemas.microsoft.com/office/drawing/2014/main" id="{A487169B-EADB-744D-AFEC-2048D230FB38}"/>
              </a:ext>
            </a:extLst>
          </p:cNvPr>
          <p:cNvSpPr txBox="1"/>
          <p:nvPr/>
        </p:nvSpPr>
        <p:spPr>
          <a:xfrm>
            <a:off x="10066890" y="5689621"/>
            <a:ext cx="440244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JVM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2453FF4E-4AFF-894D-8B9D-63BDF582BA46}"/>
              </a:ext>
            </a:extLst>
          </p:cNvPr>
          <p:cNvSpPr txBox="1"/>
          <p:nvPr/>
        </p:nvSpPr>
        <p:spPr>
          <a:xfrm>
            <a:off x="9697861" y="4678281"/>
            <a:ext cx="1876072" cy="386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方发表包含子类和从父类继承来的方法</a:t>
            </a: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0781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7129975B-41DE-5A4A-B2BB-E0B7B3D1F2DA}"/>
              </a:ext>
            </a:extLst>
          </p:cNvPr>
          <p:cNvSpPr txBox="1"/>
          <p:nvPr/>
        </p:nvSpPr>
        <p:spPr>
          <a:xfrm>
            <a:off x="341651" y="233527"/>
            <a:ext cx="6228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-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方法调用 奇葩的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invokedynamic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和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Lambda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表达式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F26272A-A212-ED42-BA02-90FFDF22B347}"/>
              </a:ext>
            </a:extLst>
          </p:cNvPr>
          <p:cNvSpPr txBox="1"/>
          <p:nvPr/>
        </p:nvSpPr>
        <p:spPr>
          <a:xfrm>
            <a:off x="341651" y="797594"/>
            <a:ext cx="4062574" cy="267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invokedynamic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指令在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JDK7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时引入，是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Lambda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表达式的实现基础</a:t>
            </a:r>
            <a:endParaRPr kumimoji="1" lang="en-US" altLang="zh-CN" sz="10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B202CE0-0A17-6A46-BF8B-1F612E1737BB}"/>
              </a:ext>
            </a:extLst>
          </p:cNvPr>
          <p:cNvSpPr txBox="1"/>
          <p:nvPr/>
        </p:nvSpPr>
        <p:spPr>
          <a:xfrm>
            <a:off x="849650" y="1395878"/>
            <a:ext cx="4062574" cy="26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latinLnBrk="1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当我在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中定义了一个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Lambda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表达式究竟意味着什么？</a:t>
            </a:r>
            <a:endParaRPr kumimoji="1" lang="en-US" altLang="zh-CN" sz="10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24C010C-6CDD-074B-9D38-7CC28710F270}"/>
              </a:ext>
            </a:extLst>
          </p:cNvPr>
          <p:cNvSpPr txBox="1"/>
          <p:nvPr/>
        </p:nvSpPr>
        <p:spPr>
          <a:xfrm>
            <a:off x="1056369" y="3030128"/>
            <a:ext cx="3479801" cy="1229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一个</a:t>
            </a:r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Lambda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表达式实际上会返回一个对象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，也就是上面的 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()-&gt;{...}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 表达式会返回一个对象，这个对象实现了指定的接口，这个接口必须是只有一个方法的接口。</a:t>
            </a:r>
            <a:endParaRPr kumimoji="1" lang="en-US" altLang="zh-CN" sz="1000">
              <a:latin typeface="Menlo" panose="020B0609030804020204" pitchFamily="49" charset="0"/>
              <a:ea typeface="微软雅黑" panose="020B0503020204020204" pitchFamily="34" charset="-122"/>
            </a:endParaRPr>
          </a:p>
          <a:p>
            <a:pPr latinLnBrk="1">
              <a:lnSpc>
                <a:spcPct val="125000"/>
              </a:lnSpc>
            </a:pPr>
            <a:endParaRPr kumimoji="1" lang="en-US" altLang="zh-CN" sz="1000">
              <a:latin typeface="Menlo" panose="020B0609030804020204" pitchFamily="49" charset="0"/>
              <a:ea typeface="微软雅黑" panose="020B0503020204020204" pitchFamily="34" charset="-122"/>
            </a:endParaRPr>
          </a:p>
          <a:p>
            <a:pPr latinLnBrk="1">
              <a:lnSpc>
                <a:spcPct val="125000"/>
              </a:lnSpc>
            </a:pP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将一个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Lambda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表达式“转换”成一个对象对应的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JVM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字节码指令就是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invokedynamic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297837E-0A0F-1845-A40D-C12C407030EE}"/>
              </a:ext>
            </a:extLst>
          </p:cNvPr>
          <p:cNvSpPr/>
          <p:nvPr/>
        </p:nvSpPr>
        <p:spPr>
          <a:xfrm>
            <a:off x="1103649" y="1824673"/>
            <a:ext cx="3385242" cy="1044426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MyInterface x = () -&gt; {</a:t>
            </a:r>
            <a:b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</a:br>
            <a: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  System.out.println("Hello, World!");</a:t>
            </a:r>
            <a:b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</a:br>
            <a: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};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E17E81C-D663-7A43-B6EA-2B119D5EBF98}"/>
              </a:ext>
            </a:extLst>
          </p:cNvPr>
          <p:cNvSpPr txBox="1"/>
          <p:nvPr/>
        </p:nvSpPr>
        <p:spPr>
          <a:xfrm>
            <a:off x="6179824" y="1395878"/>
            <a:ext cx="4062574" cy="26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latinLnBrk="1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invokedynamic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指令究竟做了什么？</a:t>
            </a:r>
            <a:endParaRPr kumimoji="1" lang="en-US" altLang="zh-CN" sz="10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id="{14F0922E-2135-D44A-981D-AC3A536FD276}"/>
              </a:ext>
            </a:extLst>
          </p:cNvPr>
          <p:cNvCxnSpPr>
            <a:cxnSpLocks/>
          </p:cNvCxnSpPr>
          <p:nvPr/>
        </p:nvCxnSpPr>
        <p:spPr>
          <a:xfrm>
            <a:off x="4912224" y="3073311"/>
            <a:ext cx="489508" cy="0"/>
          </a:xfrm>
          <a:prstGeom prst="straightConnector1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38945A8B-76BB-564D-A6CE-337094E34547}"/>
              </a:ext>
            </a:extLst>
          </p:cNvPr>
          <p:cNvSpPr/>
          <p:nvPr/>
        </p:nvSpPr>
        <p:spPr>
          <a:xfrm>
            <a:off x="6366090" y="1841777"/>
            <a:ext cx="3385242" cy="1291663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cl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ass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Demo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public static void main(String[] args) {</a:t>
            </a: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Runnable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x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() -&gt; {</a:t>
            </a:r>
            <a:b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</a:br>
            <a: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System.out.println(“Hello, World!”);</a:t>
            </a:r>
            <a:b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</a:b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};</a:t>
            </a: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>
              <a:lnSpc>
                <a:spcPct val="125000"/>
              </a:lnSpc>
            </a:pP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}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C5490CB-A740-F848-965B-5139FE69E657}"/>
              </a:ext>
            </a:extLst>
          </p:cNvPr>
          <p:cNvSpPr/>
          <p:nvPr/>
        </p:nvSpPr>
        <p:spPr>
          <a:xfrm>
            <a:off x="6366090" y="3540173"/>
            <a:ext cx="3385242" cy="2860631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5000"/>
              </a:lnSpc>
            </a:pPr>
            <a: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cl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ass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Demo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//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自动生成内部类</a:t>
            </a:r>
            <a:endParaRPr kumimoji="1" lang="en-US" altLang="zh-CN" sz="9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kumimoji="1" lang="en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final class Lambda$$0 implements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Runnable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kumimoji="1" lang="en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lambda$main$0()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;</a:t>
            </a: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>
              <a:lnSpc>
                <a:spcPct val="125000"/>
              </a:lnSpc>
            </a:pPr>
            <a:endParaRPr kumimoji="1" lang="en-US" altLang="zh-CN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//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自动生成静态方法</a:t>
            </a:r>
            <a:endParaRPr kumimoji="1" lang="en-US" altLang="zh-CN" sz="9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kumimoji="1" lang="en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private static void lambda$main$0()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{</a:t>
            </a: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kumimoji="1" lang="en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System.out.println(“Hello, World!”)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;</a:t>
            </a: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>
              <a:lnSpc>
                <a:spcPct val="125000"/>
              </a:lnSpc>
            </a:pPr>
            <a:endParaRPr kumimoji="1" lang="en-US" altLang="zh-CN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kumimoji="1" lang="en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public static void main(String[] args) {</a:t>
            </a: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 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Runnable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x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new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Demo().new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Lambda$$0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();</a:t>
            </a:r>
            <a:endParaRPr kumimoji="1" lang="en" altLang="zh-CN" sz="9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  <a:p>
            <a:pPr>
              <a:lnSpc>
                <a:spcPct val="125000"/>
              </a:lnSpc>
            </a:pP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}</a:t>
            </a:r>
          </a:p>
          <a:p>
            <a:pPr>
              <a:lnSpc>
                <a:spcPct val="125000"/>
              </a:lnSpc>
            </a:pP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}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543AA6C7-8819-5244-931C-FEE4C0E968DF}"/>
              </a:ext>
            </a:extLst>
          </p:cNvPr>
          <p:cNvCxnSpPr>
            <a:cxnSpLocks/>
            <a:stCxn id="24" idx="2"/>
            <a:endCxn id="25" idx="0"/>
          </p:cNvCxnSpPr>
          <p:nvPr/>
        </p:nvCxnSpPr>
        <p:spPr>
          <a:xfrm>
            <a:off x="8058711" y="3133440"/>
            <a:ext cx="0" cy="406733"/>
          </a:xfrm>
          <a:prstGeom prst="straightConnector1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57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4B777DB-145A-6E4D-A2D6-95A2439187E4}"/>
              </a:ext>
            </a:extLst>
          </p:cNvPr>
          <p:cNvSpPr txBox="1"/>
          <p:nvPr/>
        </p:nvSpPr>
        <p:spPr>
          <a:xfrm>
            <a:off x="341651" y="233527"/>
            <a:ext cx="46367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-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new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实例化对象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511C1C1-0EDB-8349-A7FB-F759F5050E2E}"/>
              </a:ext>
            </a:extLst>
          </p:cNvPr>
          <p:cNvSpPr txBox="1"/>
          <p:nvPr/>
        </p:nvSpPr>
        <p:spPr>
          <a:xfrm>
            <a:off x="510975" y="945919"/>
            <a:ext cx="2880990" cy="267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实例化对象之前，类首先应该已经被加载！</a:t>
            </a:r>
            <a:endParaRPr kumimoji="1" lang="en-US" altLang="zh-CN" sz="1000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8287366-1591-F246-8A9F-63FAF1BA64DA}"/>
              </a:ext>
            </a:extLst>
          </p:cNvPr>
          <p:cNvSpPr/>
          <p:nvPr/>
        </p:nvSpPr>
        <p:spPr>
          <a:xfrm>
            <a:off x="869927" y="2015198"/>
            <a:ext cx="3222728" cy="16237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BD3A39-3B16-A748-8B23-734A57119C30}"/>
              </a:ext>
            </a:extLst>
          </p:cNvPr>
          <p:cNvSpPr txBox="1"/>
          <p:nvPr/>
        </p:nvSpPr>
        <p:spPr>
          <a:xfrm>
            <a:off x="886861" y="2065999"/>
            <a:ext cx="914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父类实例化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4557A57-B083-7840-B387-6C158DEA4BAF}"/>
              </a:ext>
            </a:extLst>
          </p:cNvPr>
          <p:cNvSpPr/>
          <p:nvPr/>
        </p:nvSpPr>
        <p:spPr>
          <a:xfrm>
            <a:off x="1189819" y="2427149"/>
            <a:ext cx="2582943" cy="288000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非静态变量赋值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D549DA1-C1EE-794A-9249-23FE578623EA}"/>
              </a:ext>
            </a:extLst>
          </p:cNvPr>
          <p:cNvSpPr/>
          <p:nvPr/>
        </p:nvSpPr>
        <p:spPr>
          <a:xfrm>
            <a:off x="1189818" y="2787321"/>
            <a:ext cx="2582943" cy="288000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执行非静态代码块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F706AB5-5DFA-B143-ADC9-00C0D649FCCA}"/>
              </a:ext>
            </a:extLst>
          </p:cNvPr>
          <p:cNvSpPr/>
          <p:nvPr/>
        </p:nvSpPr>
        <p:spPr>
          <a:xfrm>
            <a:off x="1189818" y="3147493"/>
            <a:ext cx="2582943" cy="288000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执行构造方法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20C1AB9-2C62-9F4C-87FF-173BC5C7A09D}"/>
              </a:ext>
            </a:extLst>
          </p:cNvPr>
          <p:cNvSpPr/>
          <p:nvPr/>
        </p:nvSpPr>
        <p:spPr>
          <a:xfrm>
            <a:off x="869927" y="3979466"/>
            <a:ext cx="3222728" cy="16237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E39C2CD-5421-3E42-A56D-17EF540EDFA9}"/>
              </a:ext>
            </a:extLst>
          </p:cNvPr>
          <p:cNvSpPr txBox="1"/>
          <p:nvPr/>
        </p:nvSpPr>
        <p:spPr>
          <a:xfrm>
            <a:off x="886861" y="4030267"/>
            <a:ext cx="914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9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子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类实例化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EA93B7D-325C-6E49-BF82-F943A571C9D9}"/>
              </a:ext>
            </a:extLst>
          </p:cNvPr>
          <p:cNvSpPr/>
          <p:nvPr/>
        </p:nvSpPr>
        <p:spPr>
          <a:xfrm>
            <a:off x="1189819" y="4391417"/>
            <a:ext cx="2582943" cy="288000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非静态变量赋值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A4A4E85-D40C-6943-94D0-2B4CF4249B38}"/>
              </a:ext>
            </a:extLst>
          </p:cNvPr>
          <p:cNvSpPr/>
          <p:nvPr/>
        </p:nvSpPr>
        <p:spPr>
          <a:xfrm>
            <a:off x="1189818" y="4751589"/>
            <a:ext cx="2582943" cy="288000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执行非静态代码块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C2614A0-EE91-0944-835D-782F08F70F58}"/>
              </a:ext>
            </a:extLst>
          </p:cNvPr>
          <p:cNvSpPr/>
          <p:nvPr/>
        </p:nvSpPr>
        <p:spPr>
          <a:xfrm>
            <a:off x="1189818" y="5111761"/>
            <a:ext cx="2582943" cy="288000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执行构造方法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22CA63BF-1A76-1442-A537-C0A866EA7F88}"/>
              </a:ext>
            </a:extLst>
          </p:cNvPr>
          <p:cNvCxnSpPr/>
          <p:nvPr/>
        </p:nvCxnSpPr>
        <p:spPr>
          <a:xfrm>
            <a:off x="4350933" y="2065999"/>
            <a:ext cx="0" cy="34525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19F6055A-B82C-D64C-BF0E-DCC0049483D2}"/>
              </a:ext>
            </a:extLst>
          </p:cNvPr>
          <p:cNvCxnSpPr>
            <a:stCxn id="11" idx="0"/>
            <a:endCxn id="6" idx="2"/>
          </p:cNvCxnSpPr>
          <p:nvPr/>
        </p:nvCxnSpPr>
        <p:spPr>
          <a:xfrm flipV="1">
            <a:off x="2481291" y="3638924"/>
            <a:ext cx="0" cy="3405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43DA9543-539C-B14D-9B17-9DE499AB4561}"/>
              </a:ext>
            </a:extLst>
          </p:cNvPr>
          <p:cNvCxnSpPr/>
          <p:nvPr/>
        </p:nvCxnSpPr>
        <p:spPr>
          <a:xfrm flipV="1">
            <a:off x="2481291" y="1674656"/>
            <a:ext cx="0" cy="3405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287277AD-C712-1A48-9C36-2761651D812D}"/>
              </a:ext>
            </a:extLst>
          </p:cNvPr>
          <p:cNvSpPr txBox="1"/>
          <p:nvPr/>
        </p:nvSpPr>
        <p:spPr>
          <a:xfrm>
            <a:off x="3351246" y="3684528"/>
            <a:ext cx="926465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800" b="1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实例化执行顺序</a:t>
            </a:r>
            <a:endParaRPr kumimoji="1" lang="en-US" altLang="zh-CN" sz="800" b="1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0F758D95-3A24-E547-9F00-376CA95778FF}"/>
              </a:ext>
            </a:extLst>
          </p:cNvPr>
          <p:cNvSpPr txBox="1"/>
          <p:nvPr/>
        </p:nvSpPr>
        <p:spPr>
          <a:xfrm>
            <a:off x="2481289" y="3711096"/>
            <a:ext cx="481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继承</a:t>
            </a:r>
            <a:endParaRPr kumimoji="1" lang="zh-CN" altLang="en-US" sz="105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3543A5E-A865-844F-8430-F3E7AFB8B7A6}"/>
              </a:ext>
            </a:extLst>
          </p:cNvPr>
          <p:cNvSpPr txBox="1"/>
          <p:nvPr/>
        </p:nvSpPr>
        <p:spPr>
          <a:xfrm>
            <a:off x="2481289" y="1737205"/>
            <a:ext cx="4811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8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继承</a:t>
            </a:r>
            <a:endParaRPr kumimoji="1" lang="zh-CN" altLang="en-US" sz="105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3" name="左大括号 22">
            <a:extLst>
              <a:ext uri="{FF2B5EF4-FFF2-40B4-BE49-F238E27FC236}">
                <a16:creationId xmlns:a16="http://schemas.microsoft.com/office/drawing/2014/main" id="{03D13537-6894-2F47-A2EF-5EE42F427D20}"/>
              </a:ext>
            </a:extLst>
          </p:cNvPr>
          <p:cNvSpPr/>
          <p:nvPr/>
        </p:nvSpPr>
        <p:spPr>
          <a:xfrm>
            <a:off x="1021592" y="2499521"/>
            <a:ext cx="72753" cy="86360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8F06FE4-AA4A-8640-AA73-119ACDB2D45E}"/>
              </a:ext>
            </a:extLst>
          </p:cNvPr>
          <p:cNvSpPr txBox="1"/>
          <p:nvPr/>
        </p:nvSpPr>
        <p:spPr>
          <a:xfrm>
            <a:off x="382400" y="2818128"/>
            <a:ext cx="5914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&lt;init&gt;</a:t>
            </a:r>
            <a:endParaRPr kumimoji="1" lang="zh-CN" altLang="en-US" sz="105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5" name="左大括号 24">
            <a:extLst>
              <a:ext uri="{FF2B5EF4-FFF2-40B4-BE49-F238E27FC236}">
                <a16:creationId xmlns:a16="http://schemas.microsoft.com/office/drawing/2014/main" id="{B16F6A80-7ACC-C940-8459-20D45F8D3214}"/>
              </a:ext>
            </a:extLst>
          </p:cNvPr>
          <p:cNvSpPr/>
          <p:nvPr/>
        </p:nvSpPr>
        <p:spPr>
          <a:xfrm>
            <a:off x="1021592" y="4493323"/>
            <a:ext cx="72753" cy="863600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9821C5C-3694-5647-B7B7-F75CA0CB3DF0}"/>
              </a:ext>
            </a:extLst>
          </p:cNvPr>
          <p:cNvSpPr txBox="1"/>
          <p:nvPr/>
        </p:nvSpPr>
        <p:spPr>
          <a:xfrm>
            <a:off x="382400" y="4811930"/>
            <a:ext cx="59145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&lt;init&gt;</a:t>
            </a:r>
            <a:endParaRPr kumimoji="1" lang="zh-CN" altLang="en-US" sz="105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163DC506-1E50-D04B-B21F-79B345EB7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927" y="2391044"/>
            <a:ext cx="5939664" cy="2909223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A63FE2C2-C89E-0949-9843-6B0AC7F34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5927" y="1628602"/>
            <a:ext cx="5939661" cy="585885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0E39756B-E534-C84C-ACF5-178037391D7A}"/>
              </a:ext>
            </a:extLst>
          </p:cNvPr>
          <p:cNvSpPr/>
          <p:nvPr/>
        </p:nvSpPr>
        <p:spPr>
          <a:xfrm>
            <a:off x="5852814" y="3141134"/>
            <a:ext cx="5469259" cy="321734"/>
          </a:xfrm>
          <a:prstGeom prst="rect">
            <a:avLst/>
          </a:prstGeom>
          <a:noFill/>
          <a:ln w="9525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107BCE7-BC82-E74F-9EC9-2137015DA43B}"/>
              </a:ext>
            </a:extLst>
          </p:cNvPr>
          <p:cNvSpPr txBox="1"/>
          <p:nvPr/>
        </p:nvSpPr>
        <p:spPr>
          <a:xfrm>
            <a:off x="5465926" y="5578335"/>
            <a:ext cx="6099541" cy="844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latinLnBrk="1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子类实例化时候会调用父类的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&lt;init&gt;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方法，注意在方法调用前会将当前对象压栈，这样，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父类</a:t>
            </a:r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&lt;init&gt;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方法的执行上下文就是当前的子类对象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，给方法指定上下文对象，方法就只能改变上下文对象的状态，所以实质只是“借人之手”对当前子类对象进行初始化操作而已，子类对象拥有从父类继承来的所有可继承的属性和方法</a:t>
            </a:r>
            <a:endParaRPr kumimoji="1" lang="en-US" altLang="zh-CN" sz="10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8150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1789056A-74E2-5D43-95AC-9B6E1AFF2CCC}"/>
              </a:ext>
            </a:extLst>
          </p:cNvPr>
          <p:cNvSpPr txBox="1"/>
          <p:nvPr/>
        </p:nvSpPr>
        <p:spPr>
          <a:xfrm>
            <a:off x="341652" y="233527"/>
            <a:ext cx="4820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数据结构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-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String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CE7DB68-7C5F-864B-881C-88731FC65298}"/>
              </a:ext>
            </a:extLst>
          </p:cNvPr>
          <p:cNvSpPr txBox="1"/>
          <p:nvPr/>
        </p:nvSpPr>
        <p:spPr>
          <a:xfrm>
            <a:off x="857326" y="1048568"/>
            <a:ext cx="9438140" cy="652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String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的 “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+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” 运算符，如果一个字符串是由若干个 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String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进行 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+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 运算得到的，一般情况下，这个新的字符串是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在运行时创建的一个新的字符串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，但是如果这若干个进行 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+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 运算的字符串都是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常量或者</a:t>
            </a:r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final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变量的话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，就不会运行时创建一个新的字符串对象，而是指向一个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常量池对象，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也就是由常量 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+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 操作组成的字符串在编译的时候就会被添加到常量池了，不会在运行时再创建</a:t>
            </a:r>
            <a:endParaRPr kumimoji="1" lang="en-US" altLang="zh-CN" sz="10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3F753C2-B687-FB47-9577-CA0B6CD375F7}"/>
              </a:ext>
            </a:extLst>
          </p:cNvPr>
          <p:cNvSpPr txBox="1"/>
          <p:nvPr/>
        </p:nvSpPr>
        <p:spPr>
          <a:xfrm>
            <a:off x="857326" y="2043755"/>
            <a:ext cx="10064674" cy="26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String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默认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有两种编码方式，</a:t>
            </a:r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LATIN1(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单字节编码</a:t>
            </a:r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)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/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UTF16(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双字节编码</a:t>
            </a:r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)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，如果字符串只有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ASCII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字符的话，默认采用的就是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LATIN1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编码存储，一个字符一个字节</a:t>
            </a:r>
            <a:endParaRPr kumimoji="1" lang="en-US" altLang="zh-CN" sz="10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8483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68A3438C-029B-D244-803B-1C57B9DFA2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39" t="23435"/>
          <a:stretch/>
        </p:blipFill>
        <p:spPr>
          <a:xfrm>
            <a:off x="1107016" y="685799"/>
            <a:ext cx="4548718" cy="491786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07D5F0D-0AD1-484E-B94D-1D2C9CB18F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6752" y="1902863"/>
            <a:ext cx="2609847" cy="1416069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A3232294-1C5E-EC4D-ABC0-BD29CE8BDB0A}"/>
              </a:ext>
            </a:extLst>
          </p:cNvPr>
          <p:cNvSpPr/>
          <p:nvPr/>
        </p:nvSpPr>
        <p:spPr>
          <a:xfrm>
            <a:off x="1300323" y="2483535"/>
            <a:ext cx="1857743" cy="434662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312BD03D-2545-0A44-B0B3-6A33B9F64381}"/>
              </a:ext>
            </a:extLst>
          </p:cNvPr>
          <p:cNvCxnSpPr/>
          <p:nvPr/>
        </p:nvCxnSpPr>
        <p:spPr>
          <a:xfrm flipV="1">
            <a:off x="3158066" y="1902863"/>
            <a:ext cx="1318686" cy="5806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CFBF84D1-80EF-A048-8CF3-0DB52C95CE40}"/>
              </a:ext>
            </a:extLst>
          </p:cNvPr>
          <p:cNvCxnSpPr>
            <a:cxnSpLocks/>
          </p:cNvCxnSpPr>
          <p:nvPr/>
        </p:nvCxnSpPr>
        <p:spPr>
          <a:xfrm>
            <a:off x="3158066" y="2918197"/>
            <a:ext cx="1447801" cy="4007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6784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椭圆 20">
            <a:extLst>
              <a:ext uri="{FF2B5EF4-FFF2-40B4-BE49-F238E27FC236}">
                <a16:creationId xmlns:a16="http://schemas.microsoft.com/office/drawing/2014/main" id="{17F4DFFA-3184-AD4D-AB6D-A80E8CDAAA0B}"/>
              </a:ext>
            </a:extLst>
          </p:cNvPr>
          <p:cNvSpPr/>
          <p:nvPr/>
        </p:nvSpPr>
        <p:spPr>
          <a:xfrm>
            <a:off x="3917694" y="1678893"/>
            <a:ext cx="2379293" cy="2379293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28B4C6AF-E983-7D46-AB72-7FE85172C38B}"/>
              </a:ext>
            </a:extLst>
          </p:cNvPr>
          <p:cNvSpPr/>
          <p:nvPr/>
        </p:nvSpPr>
        <p:spPr>
          <a:xfrm>
            <a:off x="4471318" y="2237364"/>
            <a:ext cx="1250262" cy="125026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789056A-74E2-5D43-95AC-9B6E1AFF2CCC}"/>
              </a:ext>
            </a:extLst>
          </p:cNvPr>
          <p:cNvSpPr txBox="1"/>
          <p:nvPr/>
        </p:nvSpPr>
        <p:spPr>
          <a:xfrm>
            <a:off x="341652" y="233527"/>
            <a:ext cx="4820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并发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-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线程池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BC239D7-785C-0E4E-9A2F-29A5DDEA9E71}"/>
              </a:ext>
            </a:extLst>
          </p:cNvPr>
          <p:cNvSpPr/>
          <p:nvPr/>
        </p:nvSpPr>
        <p:spPr>
          <a:xfrm>
            <a:off x="750498" y="2825082"/>
            <a:ext cx="207181" cy="48538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ADD7808-EA57-BA4D-B4ED-0430C60DAA9A}"/>
              </a:ext>
            </a:extLst>
          </p:cNvPr>
          <p:cNvSpPr/>
          <p:nvPr/>
        </p:nvSpPr>
        <p:spPr>
          <a:xfrm>
            <a:off x="1095899" y="2825082"/>
            <a:ext cx="207181" cy="48538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E0CCFA8-0786-9847-84E1-F5DDC8B9E7D1}"/>
              </a:ext>
            </a:extLst>
          </p:cNvPr>
          <p:cNvSpPr/>
          <p:nvPr/>
        </p:nvSpPr>
        <p:spPr>
          <a:xfrm>
            <a:off x="1441300" y="2825082"/>
            <a:ext cx="207181" cy="48538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078F68C-E150-A244-8914-7429B4E20078}"/>
              </a:ext>
            </a:extLst>
          </p:cNvPr>
          <p:cNvSpPr/>
          <p:nvPr/>
        </p:nvSpPr>
        <p:spPr>
          <a:xfrm>
            <a:off x="1786701" y="2825082"/>
            <a:ext cx="207181" cy="48538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5557A16-09F2-044E-A303-EF19E9DF9F65}"/>
              </a:ext>
            </a:extLst>
          </p:cNvPr>
          <p:cNvSpPr/>
          <p:nvPr/>
        </p:nvSpPr>
        <p:spPr>
          <a:xfrm>
            <a:off x="2132102" y="2825082"/>
            <a:ext cx="207181" cy="48538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E605C9B-0291-4345-8256-D6B3D76A6628}"/>
              </a:ext>
            </a:extLst>
          </p:cNvPr>
          <p:cNvSpPr/>
          <p:nvPr/>
        </p:nvSpPr>
        <p:spPr>
          <a:xfrm>
            <a:off x="2477503" y="2825082"/>
            <a:ext cx="207181" cy="48538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676DA07-641C-534C-B827-D4C19568A0E5}"/>
              </a:ext>
            </a:extLst>
          </p:cNvPr>
          <p:cNvSpPr/>
          <p:nvPr/>
        </p:nvSpPr>
        <p:spPr>
          <a:xfrm>
            <a:off x="2822904" y="2825082"/>
            <a:ext cx="207181" cy="48538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F4244E5-C01C-C94A-9E90-0B5A7F79E1E4}"/>
              </a:ext>
            </a:extLst>
          </p:cNvPr>
          <p:cNvSpPr/>
          <p:nvPr/>
        </p:nvSpPr>
        <p:spPr>
          <a:xfrm>
            <a:off x="3168302" y="2825082"/>
            <a:ext cx="207181" cy="485384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2AC67108-B3F1-B345-A565-CD3E7BD5078C}"/>
              </a:ext>
            </a:extLst>
          </p:cNvPr>
          <p:cNvSpPr/>
          <p:nvPr/>
        </p:nvSpPr>
        <p:spPr>
          <a:xfrm>
            <a:off x="4701534" y="2457363"/>
            <a:ext cx="367719" cy="36771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479A42B-4227-F842-872E-E2639C57C717}"/>
              </a:ext>
            </a:extLst>
          </p:cNvPr>
          <p:cNvSpPr/>
          <p:nvPr/>
        </p:nvSpPr>
        <p:spPr>
          <a:xfrm>
            <a:off x="5162178" y="2457363"/>
            <a:ext cx="367719" cy="36771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DD4604E0-8C48-C047-94AA-92D745D0E80E}"/>
              </a:ext>
            </a:extLst>
          </p:cNvPr>
          <p:cNvSpPr/>
          <p:nvPr/>
        </p:nvSpPr>
        <p:spPr>
          <a:xfrm>
            <a:off x="4701534" y="2924715"/>
            <a:ext cx="367719" cy="36771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1B9BB6B3-00E8-834D-A80D-BD0DE761BAE5}"/>
              </a:ext>
            </a:extLst>
          </p:cNvPr>
          <p:cNvSpPr/>
          <p:nvPr/>
        </p:nvSpPr>
        <p:spPr>
          <a:xfrm>
            <a:off x="5162179" y="2924716"/>
            <a:ext cx="367719" cy="367719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E38DA7E5-3CD3-2344-BDC6-FC4C9B9F0855}"/>
              </a:ext>
            </a:extLst>
          </p:cNvPr>
          <p:cNvSpPr/>
          <p:nvPr/>
        </p:nvSpPr>
        <p:spPr>
          <a:xfrm>
            <a:off x="5721580" y="2266479"/>
            <a:ext cx="367719" cy="36771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E563E35F-7E68-C84D-A786-D8911699621E}"/>
              </a:ext>
            </a:extLst>
          </p:cNvPr>
          <p:cNvSpPr/>
          <p:nvPr/>
        </p:nvSpPr>
        <p:spPr>
          <a:xfrm>
            <a:off x="5795808" y="2771937"/>
            <a:ext cx="367719" cy="36771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D8D02E6C-E9CC-BB43-B958-F108060102DB}"/>
              </a:ext>
            </a:extLst>
          </p:cNvPr>
          <p:cNvSpPr/>
          <p:nvPr/>
        </p:nvSpPr>
        <p:spPr>
          <a:xfrm>
            <a:off x="5611948" y="3264727"/>
            <a:ext cx="367719" cy="36771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3343E6A8-E06D-D94A-AAC5-CC4C7DCCCA15}"/>
              </a:ext>
            </a:extLst>
          </p:cNvPr>
          <p:cNvSpPr/>
          <p:nvPr/>
        </p:nvSpPr>
        <p:spPr>
          <a:xfrm>
            <a:off x="5082297" y="3568748"/>
            <a:ext cx="367719" cy="36771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69D572B6-8987-C340-A9A8-7D64E2D08078}"/>
              </a:ext>
            </a:extLst>
          </p:cNvPr>
          <p:cNvSpPr/>
          <p:nvPr/>
        </p:nvSpPr>
        <p:spPr>
          <a:xfrm>
            <a:off x="4437766" y="3449400"/>
            <a:ext cx="367719" cy="36771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5A97A01D-40C6-AD49-8CDC-09093B570763}"/>
              </a:ext>
            </a:extLst>
          </p:cNvPr>
          <p:cNvSpPr/>
          <p:nvPr/>
        </p:nvSpPr>
        <p:spPr>
          <a:xfrm>
            <a:off x="4149955" y="2176289"/>
            <a:ext cx="367719" cy="36771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DB227BBE-AA85-C44F-BC0B-FFE9A72FE00E}"/>
              </a:ext>
            </a:extLst>
          </p:cNvPr>
          <p:cNvSpPr/>
          <p:nvPr/>
        </p:nvSpPr>
        <p:spPr>
          <a:xfrm>
            <a:off x="4651097" y="1819731"/>
            <a:ext cx="367719" cy="36771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057F834F-5020-CD45-B010-DD2BAADC276A}"/>
              </a:ext>
            </a:extLst>
          </p:cNvPr>
          <p:cNvSpPr/>
          <p:nvPr/>
        </p:nvSpPr>
        <p:spPr>
          <a:xfrm>
            <a:off x="5346037" y="1830721"/>
            <a:ext cx="367719" cy="367719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31" name="直线箭头连接符 30">
            <a:extLst>
              <a:ext uri="{FF2B5EF4-FFF2-40B4-BE49-F238E27FC236}">
                <a16:creationId xmlns:a16="http://schemas.microsoft.com/office/drawing/2014/main" id="{2B491541-0FCF-EF4B-AF03-8934CE791426}"/>
              </a:ext>
            </a:extLst>
          </p:cNvPr>
          <p:cNvCxnSpPr>
            <a:stCxn id="15" idx="1"/>
            <a:endCxn id="14" idx="3"/>
          </p:cNvCxnSpPr>
          <p:nvPr/>
        </p:nvCxnSpPr>
        <p:spPr>
          <a:xfrm flipH="1">
            <a:off x="3030085" y="3067774"/>
            <a:ext cx="13821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箭头连接符 31">
            <a:extLst>
              <a:ext uri="{FF2B5EF4-FFF2-40B4-BE49-F238E27FC236}">
                <a16:creationId xmlns:a16="http://schemas.microsoft.com/office/drawing/2014/main" id="{08C9D406-26F7-A846-B224-AF328B2AFB6B}"/>
              </a:ext>
            </a:extLst>
          </p:cNvPr>
          <p:cNvCxnSpPr>
            <a:cxnSpLocks/>
            <a:stCxn id="14" idx="1"/>
            <a:endCxn id="13" idx="3"/>
          </p:cNvCxnSpPr>
          <p:nvPr/>
        </p:nvCxnSpPr>
        <p:spPr>
          <a:xfrm flipH="1">
            <a:off x="2684684" y="3067774"/>
            <a:ext cx="1382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E99D2BD7-6128-B74E-B40A-05BBC21E39C0}"/>
              </a:ext>
            </a:extLst>
          </p:cNvPr>
          <p:cNvCxnSpPr>
            <a:cxnSpLocks/>
            <a:stCxn id="13" idx="1"/>
            <a:endCxn id="12" idx="3"/>
          </p:cNvCxnSpPr>
          <p:nvPr/>
        </p:nvCxnSpPr>
        <p:spPr>
          <a:xfrm flipH="1">
            <a:off x="2339283" y="3067774"/>
            <a:ext cx="1382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C98B492A-2DE2-6A49-BA47-3492D52F9833}"/>
              </a:ext>
            </a:extLst>
          </p:cNvPr>
          <p:cNvCxnSpPr>
            <a:cxnSpLocks/>
            <a:stCxn id="12" idx="1"/>
            <a:endCxn id="11" idx="3"/>
          </p:cNvCxnSpPr>
          <p:nvPr/>
        </p:nvCxnSpPr>
        <p:spPr>
          <a:xfrm flipH="1">
            <a:off x="1993882" y="3067774"/>
            <a:ext cx="1382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C052DA2A-58BB-0144-9F22-95C8EDF22537}"/>
              </a:ext>
            </a:extLst>
          </p:cNvPr>
          <p:cNvCxnSpPr>
            <a:cxnSpLocks/>
            <a:stCxn id="11" idx="1"/>
            <a:endCxn id="10" idx="3"/>
          </p:cNvCxnSpPr>
          <p:nvPr/>
        </p:nvCxnSpPr>
        <p:spPr>
          <a:xfrm flipH="1">
            <a:off x="1648481" y="3067774"/>
            <a:ext cx="1382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F50C70DD-643E-9546-A697-121D1885305D}"/>
              </a:ext>
            </a:extLst>
          </p:cNvPr>
          <p:cNvCxnSpPr>
            <a:cxnSpLocks/>
            <a:stCxn id="10" idx="1"/>
            <a:endCxn id="7" idx="3"/>
          </p:cNvCxnSpPr>
          <p:nvPr/>
        </p:nvCxnSpPr>
        <p:spPr>
          <a:xfrm flipH="1">
            <a:off x="1303080" y="3067774"/>
            <a:ext cx="1382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9C07FEC9-0FA6-0D4E-A93A-A29E807D4287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957679" y="3067774"/>
            <a:ext cx="1382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12DAB2BC-67AA-9B42-8AC9-7228D283CC5E}"/>
              </a:ext>
            </a:extLst>
          </p:cNvPr>
          <p:cNvCxnSpPr>
            <a:cxnSpLocks/>
          </p:cNvCxnSpPr>
          <p:nvPr/>
        </p:nvCxnSpPr>
        <p:spPr>
          <a:xfrm flipH="1">
            <a:off x="619012" y="3084706"/>
            <a:ext cx="1382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7E370AAE-B0B9-3149-8037-7410463CACE1}"/>
              </a:ext>
            </a:extLst>
          </p:cNvPr>
          <p:cNvSpPr txBox="1"/>
          <p:nvPr/>
        </p:nvSpPr>
        <p:spPr>
          <a:xfrm>
            <a:off x="1624275" y="2474669"/>
            <a:ext cx="10156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TaskQueue</a:t>
            </a:r>
            <a:endParaRPr kumimoji="1" lang="zh-CN" altLang="en-US" sz="105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237FA7B6-5736-FD47-8D52-AFE82BBECFB2}"/>
              </a:ext>
            </a:extLst>
          </p:cNvPr>
          <p:cNvSpPr txBox="1"/>
          <p:nvPr/>
        </p:nvSpPr>
        <p:spPr>
          <a:xfrm>
            <a:off x="4805485" y="1219801"/>
            <a:ext cx="10156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CorePool</a:t>
            </a:r>
            <a:endParaRPr kumimoji="1" lang="zh-CN" altLang="en-US" sz="105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4F9A396C-2580-F549-B76F-AC818F9CDCD9}"/>
              </a:ext>
            </a:extLst>
          </p:cNvPr>
          <p:cNvSpPr txBox="1"/>
          <p:nvPr/>
        </p:nvSpPr>
        <p:spPr>
          <a:xfrm>
            <a:off x="6209912" y="2366947"/>
            <a:ext cx="10156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ExtendsPool</a:t>
            </a:r>
            <a:endParaRPr kumimoji="1" lang="zh-CN" altLang="en-US" sz="105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0A838D6C-06BB-9C4A-B38B-17038C6B26E5}"/>
              </a:ext>
            </a:extLst>
          </p:cNvPr>
          <p:cNvCxnSpPr>
            <a:cxnSpLocks/>
            <a:stCxn id="52" idx="2"/>
            <a:endCxn id="4" idx="0"/>
          </p:cNvCxnSpPr>
          <p:nvPr/>
        </p:nvCxnSpPr>
        <p:spPr>
          <a:xfrm flipH="1">
            <a:off x="5096449" y="1435245"/>
            <a:ext cx="216863" cy="8021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D966808E-FD5F-1142-8D5F-644B386BA85C}"/>
              </a:ext>
            </a:extLst>
          </p:cNvPr>
          <p:cNvCxnSpPr>
            <a:cxnSpLocks/>
            <a:stCxn id="53" idx="2"/>
            <a:endCxn id="21" idx="6"/>
          </p:cNvCxnSpPr>
          <p:nvPr/>
        </p:nvCxnSpPr>
        <p:spPr>
          <a:xfrm flipH="1">
            <a:off x="6296987" y="2582391"/>
            <a:ext cx="420752" cy="2861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右箭头 60">
            <a:extLst>
              <a:ext uri="{FF2B5EF4-FFF2-40B4-BE49-F238E27FC236}">
                <a16:creationId xmlns:a16="http://schemas.microsoft.com/office/drawing/2014/main" id="{DE13D41A-CA9C-5A41-BC31-14BF2A301FB3}"/>
              </a:ext>
            </a:extLst>
          </p:cNvPr>
          <p:cNvSpPr/>
          <p:nvPr/>
        </p:nvSpPr>
        <p:spPr>
          <a:xfrm>
            <a:off x="3513700" y="2977235"/>
            <a:ext cx="305291" cy="21494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32967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1789056A-74E2-5D43-95AC-9B6E1AFF2CCC}"/>
              </a:ext>
            </a:extLst>
          </p:cNvPr>
          <p:cNvSpPr txBox="1"/>
          <p:nvPr/>
        </p:nvSpPr>
        <p:spPr>
          <a:xfrm>
            <a:off x="341652" y="233527"/>
            <a:ext cx="4820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JVM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调优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C75BCDBA-3F57-B24D-96D3-48B6771A3E45}"/>
              </a:ext>
            </a:extLst>
          </p:cNvPr>
          <p:cNvSpPr txBox="1"/>
          <p:nvPr/>
        </p:nvSpPr>
        <p:spPr>
          <a:xfrm>
            <a:off x="848860" y="1434155"/>
            <a:ext cx="4502073" cy="280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关键点</a:t>
            </a:r>
            <a:r>
              <a:rPr kumimoji="1" lang="en-US" altLang="zh-CN" sz="1050" b="1">
                <a:latin typeface="Menlo" panose="020B0609030804020204" pitchFamily="49" charset="0"/>
                <a:ea typeface="微软雅黑" panose="020B0503020204020204" pitchFamily="34" charset="-122"/>
              </a:rPr>
              <a:t>1</a:t>
            </a: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：可能出现什么问题</a:t>
            </a:r>
            <a:r>
              <a:rPr kumimoji="1" lang="en-US" altLang="zh-CN" sz="1050" b="1">
                <a:latin typeface="Menlo" panose="020B0609030804020204" pitchFamily="49" charset="0"/>
                <a:ea typeface="微软雅黑" panose="020B0503020204020204" pitchFamily="34" charset="-122"/>
              </a:rPr>
              <a:t>❓</a:t>
            </a: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，这些问题可能因为什么原因导致的</a:t>
            </a:r>
            <a:endParaRPr kumimoji="1" lang="en-US" altLang="zh-CN" sz="105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0CDC8C2-1F4B-5348-AFC2-79D91D28B49A}"/>
              </a:ext>
            </a:extLst>
          </p:cNvPr>
          <p:cNvSpPr txBox="1"/>
          <p:nvPr/>
        </p:nvSpPr>
        <p:spPr>
          <a:xfrm>
            <a:off x="848858" y="3514588"/>
            <a:ext cx="4248073" cy="280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关键点</a:t>
            </a:r>
            <a:r>
              <a:rPr kumimoji="1" lang="en-US" altLang="zh-CN" sz="1050" b="1">
                <a:latin typeface="Menlo" panose="020B0609030804020204" pitchFamily="49" charset="0"/>
                <a:ea typeface="微软雅黑" panose="020B0503020204020204" pitchFamily="34" charset="-122"/>
              </a:rPr>
              <a:t>2</a:t>
            </a: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：如何查看</a:t>
            </a:r>
            <a:r>
              <a:rPr kumimoji="1" lang="en-US" altLang="zh-CN" sz="1050" b="1">
                <a:latin typeface="Menlo" panose="020B0609030804020204" pitchFamily="49" charset="0"/>
                <a:ea typeface="微软雅黑" panose="020B0503020204020204" pitchFamily="34" charset="-122"/>
              </a:rPr>
              <a:t>JVM</a:t>
            </a: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工作状态，验证猜想，排查错误</a:t>
            </a:r>
            <a:r>
              <a:rPr kumimoji="1" lang="en-US" altLang="zh-CN" sz="1050" b="1">
                <a:latin typeface="Menlo" panose="020B0609030804020204" pitchFamily="49" charset="0"/>
                <a:ea typeface="微软雅黑" panose="020B0503020204020204" pitchFamily="34" charset="-122"/>
              </a:rPr>
              <a:t>❓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E97135B4-2B96-CE4E-8783-6AB05CD4B2BF}"/>
              </a:ext>
            </a:extLst>
          </p:cNvPr>
          <p:cNvSpPr txBox="1"/>
          <p:nvPr/>
        </p:nvSpPr>
        <p:spPr>
          <a:xfrm>
            <a:off x="848859" y="4874574"/>
            <a:ext cx="4248073" cy="280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关键点</a:t>
            </a:r>
            <a:r>
              <a:rPr kumimoji="1" lang="en-US" altLang="zh-CN" sz="1050" b="1">
                <a:latin typeface="Menlo" panose="020B0609030804020204" pitchFamily="49" charset="0"/>
                <a:ea typeface="微软雅黑" panose="020B0503020204020204" pitchFamily="34" charset="-122"/>
              </a:rPr>
              <a:t>3</a:t>
            </a: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：如何解决出现的这些问题</a:t>
            </a:r>
            <a:r>
              <a:rPr kumimoji="1" lang="en-US" altLang="zh-CN" sz="1050" b="1">
                <a:latin typeface="Menlo" panose="020B0609030804020204" pitchFamily="49" charset="0"/>
                <a:ea typeface="微软雅黑" panose="020B0503020204020204" pitchFamily="34" charset="-122"/>
              </a:rPr>
              <a:t>❓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247A2B8-BEDF-EC48-B254-ED0A66C35D9C}"/>
              </a:ext>
            </a:extLst>
          </p:cNvPr>
          <p:cNvSpPr txBox="1"/>
          <p:nvPr/>
        </p:nvSpPr>
        <p:spPr>
          <a:xfrm>
            <a:off x="1102859" y="1812831"/>
            <a:ext cx="5789007" cy="267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问题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1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：</a:t>
            </a:r>
            <a:r>
              <a:rPr kumimoji="1" lang="en-US" altLang="zh-CN" sz="1000" i="1">
                <a:latin typeface="Menlo" panose="020B0609030804020204" pitchFamily="49" charset="0"/>
                <a:ea typeface="微软雅黑" panose="020B0503020204020204" pitchFamily="34" charset="-122"/>
              </a:rPr>
              <a:t>Minor-GC</a:t>
            </a:r>
            <a:r>
              <a:rPr kumimoji="1" lang="zh-CN" altLang="en-US" sz="1000" i="1">
                <a:latin typeface="Menlo" panose="020B0609030804020204" pitchFamily="49" charset="0"/>
                <a:ea typeface="微软雅黑" panose="020B0503020204020204" pitchFamily="34" charset="-122"/>
              </a:rPr>
              <a:t>和</a:t>
            </a:r>
            <a:r>
              <a:rPr kumimoji="1" lang="en-US" altLang="zh-CN" sz="1000" i="1">
                <a:latin typeface="Menlo" panose="020B0609030804020204" pitchFamily="49" charset="0"/>
                <a:ea typeface="微软雅黑" panose="020B0503020204020204" pitchFamily="34" charset="-122"/>
              </a:rPr>
              <a:t>Major-GC</a:t>
            </a:r>
            <a:r>
              <a:rPr kumimoji="1" lang="zh-CN" altLang="en-US" sz="1000" i="1">
                <a:latin typeface="Menlo" panose="020B0609030804020204" pitchFamily="49" charset="0"/>
                <a:ea typeface="微软雅黑" panose="020B0503020204020204" pitchFamily="34" charset="-122"/>
              </a:rPr>
              <a:t>频繁导致程序整体运行速度变慢，甚至卡顿</a:t>
            </a:r>
            <a:endParaRPr kumimoji="1" lang="en-US" altLang="zh-CN" sz="1000" i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C23CABD7-EB63-D34B-A979-A21CAAA11A81}"/>
              </a:ext>
            </a:extLst>
          </p:cNvPr>
          <p:cNvSpPr txBox="1"/>
          <p:nvPr/>
        </p:nvSpPr>
        <p:spPr>
          <a:xfrm>
            <a:off x="848860" y="839284"/>
            <a:ext cx="4502073" cy="280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zh-CN" altLang="en-US" sz="105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调优优先级：程序代码 </a:t>
            </a:r>
            <a:r>
              <a:rPr kumimoji="1" lang="en-US" altLang="zh-CN" sz="105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&gt;</a:t>
            </a:r>
            <a:r>
              <a:rPr kumimoji="1" lang="zh-CN" altLang="en-US" sz="105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05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JVM</a:t>
            </a:r>
            <a:r>
              <a:rPr kumimoji="1" lang="zh-CN" altLang="en-US" sz="105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，</a:t>
            </a:r>
            <a:r>
              <a:rPr kumimoji="1" lang="en-US" altLang="zh-CN" sz="105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JVM</a:t>
            </a:r>
            <a:r>
              <a:rPr kumimoji="1" lang="zh-CN" altLang="en-US" sz="105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调优是最后手段</a:t>
            </a:r>
            <a:endParaRPr kumimoji="1" lang="en-US" altLang="zh-CN" sz="1050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CC92963-E24B-DA4F-B163-18F8759E4229}"/>
              </a:ext>
            </a:extLst>
          </p:cNvPr>
          <p:cNvSpPr txBox="1"/>
          <p:nvPr/>
        </p:nvSpPr>
        <p:spPr>
          <a:xfrm>
            <a:off x="1566333" y="2109812"/>
            <a:ext cx="7188200" cy="459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kumimoji="1" sz="1000">
                <a:latin typeface="Menlo" panose="020B0609030804020204" pitchFamily="49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什么情况下会导致</a:t>
            </a:r>
            <a:r>
              <a:rPr lang="en-US" altLang="zh-CN">
                <a:solidFill>
                  <a:srgbClr val="00B0F0"/>
                </a:solidFill>
              </a:rPr>
              <a:t>Minor-GC</a:t>
            </a:r>
            <a:r>
              <a:rPr lang="zh-CN" altLang="en-US"/>
              <a:t>：发生在新生代（</a:t>
            </a:r>
            <a:r>
              <a:rPr lang="en-US" altLang="zh-CN"/>
              <a:t>Eden</a:t>
            </a:r>
            <a:r>
              <a:rPr lang="zh-CN" altLang="en-US"/>
              <a:t>区</a:t>
            </a:r>
            <a:r>
              <a:rPr lang="en-US" altLang="zh-CN"/>
              <a:t>+</a:t>
            </a:r>
            <a:r>
              <a:rPr lang="zh-CN" altLang="en-US"/>
              <a:t>两个</a:t>
            </a:r>
            <a:r>
              <a:rPr lang="en-US" altLang="zh-CN"/>
              <a:t>Survivor</a:t>
            </a:r>
            <a:r>
              <a:rPr lang="zh-CN" altLang="en-US"/>
              <a:t>区）的</a:t>
            </a:r>
            <a:r>
              <a:rPr lang="en-US" altLang="zh-CN"/>
              <a:t>GC</a:t>
            </a:r>
            <a:r>
              <a:rPr lang="zh-CN" altLang="en-US"/>
              <a:t>，当</a:t>
            </a:r>
            <a:r>
              <a:rPr lang="en-US" altLang="zh-CN"/>
              <a:t>Eden</a:t>
            </a:r>
            <a:r>
              <a:rPr lang="zh-CN" altLang="en-US"/>
              <a:t>区满的时候，则会发生</a:t>
            </a:r>
            <a:r>
              <a:rPr lang="en-US" altLang="zh-CN"/>
              <a:t>Minor-GC</a:t>
            </a:r>
            <a:r>
              <a:rPr lang="zh-CN" altLang="en-US"/>
              <a:t>，</a:t>
            </a:r>
            <a:r>
              <a:rPr lang="zh-CN" altLang="en-US">
                <a:solidFill>
                  <a:srgbClr val="00B0F0"/>
                </a:solidFill>
              </a:rPr>
              <a:t>频繁</a:t>
            </a:r>
            <a:r>
              <a:rPr lang="en-US" altLang="zh-CN">
                <a:solidFill>
                  <a:srgbClr val="00B0F0"/>
                </a:solidFill>
              </a:rPr>
              <a:t>Minor-GC</a:t>
            </a:r>
            <a:r>
              <a:rPr lang="zh-CN" altLang="en-US">
                <a:solidFill>
                  <a:srgbClr val="00B0F0"/>
                </a:solidFill>
              </a:rPr>
              <a:t>，意味着</a:t>
            </a:r>
            <a:r>
              <a:rPr lang="en-US" altLang="zh-CN">
                <a:solidFill>
                  <a:srgbClr val="00B0F0"/>
                </a:solidFill>
              </a:rPr>
              <a:t>Eden</a:t>
            </a:r>
            <a:r>
              <a:rPr lang="zh-CN" altLang="en-US">
                <a:solidFill>
                  <a:srgbClr val="00B0F0"/>
                </a:solidFill>
              </a:rPr>
              <a:t>区内存经常不够用，要么就是创建的活跃对象太多，要么就是创建的对象占用空间过大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7B5F665-8158-3840-A0F8-2ACC8E500030}"/>
              </a:ext>
            </a:extLst>
          </p:cNvPr>
          <p:cNvSpPr txBox="1"/>
          <p:nvPr/>
        </p:nvSpPr>
        <p:spPr>
          <a:xfrm>
            <a:off x="1566333" y="2784892"/>
            <a:ext cx="5994400" cy="460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kumimoji="1" sz="1000">
                <a:latin typeface="Menlo" panose="020B0609030804020204" pitchFamily="49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什么情况下会导致</a:t>
            </a:r>
            <a:r>
              <a:rPr lang="en-US" altLang="zh-CN">
                <a:solidFill>
                  <a:srgbClr val="FF0000"/>
                </a:solidFill>
              </a:rPr>
              <a:t>Major-GC</a:t>
            </a:r>
            <a:r>
              <a:rPr lang="zh-CN" altLang="en-US"/>
              <a:t>：发生在老年代的</a:t>
            </a:r>
            <a:r>
              <a:rPr lang="en-US" altLang="zh-CN"/>
              <a:t>GC</a:t>
            </a:r>
            <a:r>
              <a:rPr lang="zh-CN" altLang="en-US"/>
              <a:t>，首先搞清楚老年代里存储的都是什么类型的对象，老年代存储的是</a:t>
            </a:r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538AC5A8-BCE3-BF48-BB0A-88C2EACFDDEB}"/>
              </a:ext>
            </a:extLst>
          </p:cNvPr>
          <p:cNvSpPr txBox="1"/>
          <p:nvPr/>
        </p:nvSpPr>
        <p:spPr>
          <a:xfrm>
            <a:off x="1102859" y="5316797"/>
            <a:ext cx="5994400" cy="272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kumimoji="1" sz="1000">
                <a:latin typeface="Menlo" panose="020B0609030804020204" pitchFamily="49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三把斧：</a:t>
            </a:r>
            <a:r>
              <a:rPr lang="zh-CN" altLang="en-US">
                <a:solidFill>
                  <a:srgbClr val="FF0000"/>
                </a:solidFill>
              </a:rPr>
              <a:t>选用合适的</a:t>
            </a:r>
            <a:r>
              <a:rPr lang="en" altLang="zh-CN">
                <a:solidFill>
                  <a:srgbClr val="FF0000"/>
                </a:solidFill>
              </a:rPr>
              <a:t>GC</a:t>
            </a:r>
            <a:r>
              <a:rPr lang="zh-CN" altLang="en-US">
                <a:solidFill>
                  <a:srgbClr val="FF0000"/>
                </a:solidFill>
              </a:rPr>
              <a:t>回收器 </a:t>
            </a:r>
            <a:r>
              <a:rPr lang="en-US" altLang="zh-CN"/>
              <a:t>+</a:t>
            </a:r>
            <a:r>
              <a:rPr lang="zh-CN" altLang="en-US">
                <a:solidFill>
                  <a:srgbClr val="FF0000"/>
                </a:solidFill>
              </a:rPr>
              <a:t> 重新设置内存比例 </a:t>
            </a:r>
            <a:r>
              <a:rPr lang="en-US" altLang="zh-CN"/>
              <a:t>+</a:t>
            </a:r>
            <a:r>
              <a:rPr lang="zh-CN" altLang="en-US">
                <a:solidFill>
                  <a:srgbClr val="FF0000"/>
                </a:solidFill>
              </a:rPr>
              <a:t> 调整</a:t>
            </a:r>
            <a:r>
              <a:rPr lang="en" altLang="zh-CN">
                <a:solidFill>
                  <a:srgbClr val="FF0000"/>
                </a:solidFill>
              </a:rPr>
              <a:t>JVM</a:t>
            </a:r>
            <a:r>
              <a:rPr lang="zh-CN" altLang="en-US">
                <a:solidFill>
                  <a:srgbClr val="FF0000"/>
                </a:solidFill>
              </a:rPr>
              <a:t>参数</a:t>
            </a:r>
          </a:p>
        </p:txBody>
      </p:sp>
    </p:spTree>
    <p:extLst>
      <p:ext uri="{BB962C8B-B14F-4D97-AF65-F5344CB8AC3E}">
        <p14:creationId xmlns:p14="http://schemas.microsoft.com/office/powerpoint/2010/main" val="3013725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1789056A-74E2-5D43-95AC-9B6E1AFF2CCC}"/>
              </a:ext>
            </a:extLst>
          </p:cNvPr>
          <p:cNvSpPr txBox="1"/>
          <p:nvPr/>
        </p:nvSpPr>
        <p:spPr>
          <a:xfrm>
            <a:off x="341652" y="233527"/>
            <a:ext cx="4820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JVM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调优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–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JVM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内存分配策略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B58EF1E-FE51-A64D-9097-43F7AA51BBE4}"/>
              </a:ext>
            </a:extLst>
          </p:cNvPr>
          <p:cNvSpPr/>
          <p:nvPr/>
        </p:nvSpPr>
        <p:spPr>
          <a:xfrm>
            <a:off x="6907844" y="1237909"/>
            <a:ext cx="2987768" cy="766597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Eden</a:t>
            </a:r>
            <a:r>
              <a:rPr lang="zh-CN" altLang="en-US" sz="105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区</a:t>
            </a:r>
            <a:endParaRPr kumimoji="1" lang="zh-CN" altLang="en-US" sz="14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1DF6139-1E09-E942-93CB-AE7BF8D10E89}"/>
              </a:ext>
            </a:extLst>
          </p:cNvPr>
          <p:cNvSpPr/>
          <p:nvPr/>
        </p:nvSpPr>
        <p:spPr>
          <a:xfrm>
            <a:off x="9895612" y="1237909"/>
            <a:ext cx="1073239" cy="7665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Survivor</a:t>
            </a:r>
            <a:r>
              <a:rPr lang="zh-CN" altLang="en-US" sz="105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区</a:t>
            </a:r>
            <a:endParaRPr kumimoji="1" lang="zh-CN" altLang="en-US" sz="14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BE12502-E774-CF44-B2B4-5F576A4AA1F0}"/>
              </a:ext>
            </a:extLst>
          </p:cNvPr>
          <p:cNvSpPr/>
          <p:nvPr/>
        </p:nvSpPr>
        <p:spPr>
          <a:xfrm>
            <a:off x="6907843" y="2662403"/>
            <a:ext cx="4061007" cy="7665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老年代</a:t>
            </a:r>
            <a:endParaRPr kumimoji="1" lang="zh-CN" altLang="en-US" sz="14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3BB66AE-DE57-1047-8C1B-E014C06DC46A}"/>
              </a:ext>
            </a:extLst>
          </p:cNvPr>
          <p:cNvSpPr/>
          <p:nvPr/>
        </p:nvSpPr>
        <p:spPr>
          <a:xfrm>
            <a:off x="5374806" y="1688488"/>
            <a:ext cx="757280" cy="3626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新对象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DCA15EF-D869-C94B-A0CE-31F95E4B76ED}"/>
              </a:ext>
            </a:extLst>
          </p:cNvPr>
          <p:cNvSpPr/>
          <p:nvPr/>
        </p:nvSpPr>
        <p:spPr>
          <a:xfrm>
            <a:off x="5100312" y="2662403"/>
            <a:ext cx="887428" cy="56462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大对象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id="{AB057E28-622A-D44E-86E1-72129AFFCBB7}"/>
              </a:ext>
            </a:extLst>
          </p:cNvPr>
          <p:cNvCxnSpPr>
            <a:stCxn id="15" idx="3"/>
            <a:endCxn id="12" idx="1"/>
          </p:cNvCxnSpPr>
          <p:nvPr/>
        </p:nvCxnSpPr>
        <p:spPr>
          <a:xfrm flipV="1">
            <a:off x="6132086" y="1621208"/>
            <a:ext cx="775758" cy="2486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1F3D2950-BE04-524B-8F53-E7B55ACBCB78}"/>
              </a:ext>
            </a:extLst>
          </p:cNvPr>
          <p:cNvCxnSpPr>
            <a:cxnSpLocks/>
            <a:stCxn id="16" idx="3"/>
            <a:endCxn id="14" idx="1"/>
          </p:cNvCxnSpPr>
          <p:nvPr/>
        </p:nvCxnSpPr>
        <p:spPr>
          <a:xfrm>
            <a:off x="5987740" y="2944716"/>
            <a:ext cx="920103" cy="1009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>
            <a:extLst>
              <a:ext uri="{FF2B5EF4-FFF2-40B4-BE49-F238E27FC236}">
                <a16:creationId xmlns:a16="http://schemas.microsoft.com/office/drawing/2014/main" id="{2CFC21A7-B420-4E4D-93D9-117A8B9B5662}"/>
              </a:ext>
            </a:extLst>
          </p:cNvPr>
          <p:cNvCxnSpPr>
            <a:cxnSpLocks/>
            <a:stCxn id="13" idx="3"/>
            <a:endCxn id="14" idx="3"/>
          </p:cNvCxnSpPr>
          <p:nvPr/>
        </p:nvCxnSpPr>
        <p:spPr>
          <a:xfrm flipH="1">
            <a:off x="10968850" y="1621208"/>
            <a:ext cx="1" cy="1424494"/>
          </a:xfrm>
          <a:prstGeom prst="curvedConnector3">
            <a:avLst>
              <a:gd name="adj1" fmla="val -228600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BEBB47A0-EC80-B944-8DC8-50A4DFB96FA8}"/>
              </a:ext>
            </a:extLst>
          </p:cNvPr>
          <p:cNvSpPr/>
          <p:nvPr/>
        </p:nvSpPr>
        <p:spPr>
          <a:xfrm>
            <a:off x="4836982" y="1030134"/>
            <a:ext cx="757280" cy="3626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新对象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4CCCDF9-C3D8-2B4F-B461-61BD4BE1E298}"/>
              </a:ext>
            </a:extLst>
          </p:cNvPr>
          <p:cNvSpPr/>
          <p:nvPr/>
        </p:nvSpPr>
        <p:spPr>
          <a:xfrm>
            <a:off x="5378970" y="406712"/>
            <a:ext cx="757280" cy="3626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新对象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2971B75F-F286-6347-B783-46E157D4188B}"/>
              </a:ext>
            </a:extLst>
          </p:cNvPr>
          <p:cNvCxnSpPr>
            <a:cxnSpLocks/>
            <a:stCxn id="33" idx="3"/>
            <a:endCxn id="12" idx="1"/>
          </p:cNvCxnSpPr>
          <p:nvPr/>
        </p:nvCxnSpPr>
        <p:spPr>
          <a:xfrm>
            <a:off x="5594262" y="1211461"/>
            <a:ext cx="1313582" cy="4097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AC3788F4-7C52-9E42-A430-A19BA652D086}"/>
              </a:ext>
            </a:extLst>
          </p:cNvPr>
          <p:cNvCxnSpPr>
            <a:cxnSpLocks/>
            <a:stCxn id="34" idx="2"/>
            <a:endCxn id="12" idx="1"/>
          </p:cNvCxnSpPr>
          <p:nvPr/>
        </p:nvCxnSpPr>
        <p:spPr>
          <a:xfrm>
            <a:off x="5757610" y="769366"/>
            <a:ext cx="1150234" cy="8518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>
            <a:extLst>
              <a:ext uri="{FF2B5EF4-FFF2-40B4-BE49-F238E27FC236}">
                <a16:creationId xmlns:a16="http://schemas.microsoft.com/office/drawing/2014/main" id="{9D2D82E4-7911-B245-B5E2-560FF472F223}"/>
              </a:ext>
            </a:extLst>
          </p:cNvPr>
          <p:cNvSpPr/>
          <p:nvPr/>
        </p:nvSpPr>
        <p:spPr>
          <a:xfrm>
            <a:off x="10791396" y="2148498"/>
            <a:ext cx="1058952" cy="3699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大年龄对象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EEFD013B-9FA0-2849-A1BC-EE26D7D34B70}"/>
              </a:ext>
            </a:extLst>
          </p:cNvPr>
          <p:cNvSpPr txBox="1"/>
          <p:nvPr/>
        </p:nvSpPr>
        <p:spPr>
          <a:xfrm>
            <a:off x="654871" y="1071038"/>
            <a:ext cx="2661861" cy="280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问题</a:t>
            </a:r>
            <a:r>
              <a:rPr kumimoji="1" lang="en-US" altLang="zh-CN" sz="1050" b="1">
                <a:latin typeface="Menlo" panose="020B0609030804020204" pitchFamily="49" charset="0"/>
                <a:ea typeface="微软雅黑" panose="020B0503020204020204" pitchFamily="34" charset="-122"/>
              </a:rPr>
              <a:t>1</a:t>
            </a: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：什么时候触发</a:t>
            </a:r>
            <a:r>
              <a:rPr kumimoji="1" lang="en-US" altLang="zh-CN" sz="1050" b="1">
                <a:latin typeface="Menlo" panose="020B0609030804020204" pitchFamily="49" charset="0"/>
                <a:ea typeface="微软雅黑" panose="020B0503020204020204" pitchFamily="34" charset="-122"/>
              </a:rPr>
              <a:t>Minor-GC❓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AF237D1-2908-DA47-84EC-F1C99FC1CD23}"/>
              </a:ext>
            </a:extLst>
          </p:cNvPr>
          <p:cNvSpPr txBox="1"/>
          <p:nvPr/>
        </p:nvSpPr>
        <p:spPr>
          <a:xfrm>
            <a:off x="883521" y="1499574"/>
            <a:ext cx="3250597" cy="267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kumimoji="1" sz="1000">
                <a:latin typeface="Menlo" panose="020B0609030804020204" pitchFamily="49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新对象太多，</a:t>
            </a:r>
            <a:r>
              <a:rPr lang="en-US" altLang="zh-CN"/>
              <a:t>Eden</a:t>
            </a:r>
            <a:r>
              <a:rPr lang="zh-CN" altLang="en-US"/>
              <a:t>区被占满，触发</a:t>
            </a:r>
            <a:r>
              <a:rPr lang="en-US" altLang="zh-CN"/>
              <a:t>Minor-GC</a:t>
            </a:r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ED832221-E939-B34D-A8AD-95616310D71B}"/>
              </a:ext>
            </a:extLst>
          </p:cNvPr>
          <p:cNvSpPr txBox="1"/>
          <p:nvPr/>
        </p:nvSpPr>
        <p:spPr>
          <a:xfrm>
            <a:off x="672465" y="1998531"/>
            <a:ext cx="2661861" cy="280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问题</a:t>
            </a:r>
            <a:r>
              <a:rPr kumimoji="1" lang="en-US" altLang="zh-CN" sz="1050" b="1">
                <a:latin typeface="Menlo" panose="020B0609030804020204" pitchFamily="49" charset="0"/>
                <a:ea typeface="微软雅黑" panose="020B0503020204020204" pitchFamily="34" charset="-122"/>
              </a:rPr>
              <a:t>2</a:t>
            </a:r>
            <a:r>
              <a:rPr kumimoji="1" lang="zh-CN" altLang="en-US" sz="1050" b="1">
                <a:latin typeface="Menlo" panose="020B0609030804020204" pitchFamily="49" charset="0"/>
                <a:ea typeface="微软雅黑" panose="020B0503020204020204" pitchFamily="34" charset="-122"/>
              </a:rPr>
              <a:t>：老年代对象都是从哪里来的</a:t>
            </a:r>
            <a:r>
              <a:rPr kumimoji="1" lang="en-US" altLang="zh-CN" sz="1050" b="1">
                <a:latin typeface="Menlo" panose="020B0609030804020204" pitchFamily="49" charset="0"/>
                <a:ea typeface="微软雅黑" panose="020B0503020204020204" pitchFamily="34" charset="-122"/>
              </a:rPr>
              <a:t>❓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6193C54F-7B84-C941-A473-103366480837}"/>
              </a:ext>
            </a:extLst>
          </p:cNvPr>
          <p:cNvSpPr txBox="1"/>
          <p:nvPr/>
        </p:nvSpPr>
        <p:spPr>
          <a:xfrm>
            <a:off x="901115" y="2427067"/>
            <a:ext cx="3250597" cy="267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25000"/>
              </a:lnSpc>
              <a:defRPr kumimoji="1" sz="1000">
                <a:latin typeface="Menlo" panose="020B0609030804020204" pitchFamily="49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新对象太多，</a:t>
            </a:r>
            <a:r>
              <a:rPr lang="en-US" altLang="zh-CN"/>
              <a:t>Eden</a:t>
            </a:r>
            <a:r>
              <a:rPr lang="zh-CN" altLang="en-US"/>
              <a:t>区被占满，触发</a:t>
            </a:r>
            <a:r>
              <a:rPr lang="en-US" altLang="zh-CN"/>
              <a:t>Minor-GC</a:t>
            </a:r>
            <a:endParaRPr lang="zh-CN" altLang="en-US">
              <a:solidFill>
                <a:srgbClr val="00B0F0"/>
              </a:solidFill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332CDA19-68E2-BE49-AACA-1982FA2E665D}"/>
              </a:ext>
            </a:extLst>
          </p:cNvPr>
          <p:cNvSpPr/>
          <p:nvPr/>
        </p:nvSpPr>
        <p:spPr>
          <a:xfrm>
            <a:off x="4872496" y="4388950"/>
            <a:ext cx="1115244" cy="613558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Minor-GC</a:t>
            </a:r>
            <a:endParaRPr kumimoji="1" lang="zh-CN" altLang="en-US" sz="14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3FDB7158-754B-0D43-A226-90D49D46AD4B}"/>
              </a:ext>
            </a:extLst>
          </p:cNvPr>
          <p:cNvSpPr/>
          <p:nvPr/>
        </p:nvSpPr>
        <p:spPr>
          <a:xfrm>
            <a:off x="4872496" y="5475076"/>
            <a:ext cx="1115244" cy="6135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Major-GC</a:t>
            </a:r>
            <a:endParaRPr kumimoji="1" lang="zh-CN" altLang="en-US" sz="14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56E9F73-1C73-B54B-99E4-10441117D868}"/>
              </a:ext>
            </a:extLst>
          </p:cNvPr>
          <p:cNvSpPr/>
          <p:nvPr/>
        </p:nvSpPr>
        <p:spPr>
          <a:xfrm>
            <a:off x="1909118" y="4388950"/>
            <a:ext cx="1407614" cy="61355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短时间大量创建新对象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41618242-7FA3-3A49-B4C7-47C6A74DE662}"/>
              </a:ext>
            </a:extLst>
          </p:cNvPr>
          <p:cNvCxnSpPr>
            <a:cxnSpLocks/>
            <a:stCxn id="55" idx="3"/>
            <a:endCxn id="53" idx="1"/>
          </p:cNvCxnSpPr>
          <p:nvPr/>
        </p:nvCxnSpPr>
        <p:spPr>
          <a:xfrm>
            <a:off x="3316732" y="4695729"/>
            <a:ext cx="155576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04173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17715F8-E274-A34F-8158-48367961F18A}"/>
              </a:ext>
            </a:extLst>
          </p:cNvPr>
          <p:cNvSpPr/>
          <p:nvPr/>
        </p:nvSpPr>
        <p:spPr>
          <a:xfrm>
            <a:off x="5300465" y="757108"/>
            <a:ext cx="1265498" cy="613558"/>
          </a:xfrm>
          <a:prstGeom prst="rect">
            <a:avLst/>
          </a:prstGeom>
          <a:solidFill>
            <a:srgbClr val="FFFFE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Minor-GC</a:t>
            </a:r>
            <a:r>
              <a:rPr lang="zh-CN" altLang="en-US" sz="105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频繁</a:t>
            </a:r>
            <a:endParaRPr kumimoji="1" lang="zh-CN" altLang="en-US" sz="14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0DDBC2-96F7-8F42-BD8A-D68652233D07}"/>
              </a:ext>
            </a:extLst>
          </p:cNvPr>
          <p:cNvSpPr/>
          <p:nvPr/>
        </p:nvSpPr>
        <p:spPr>
          <a:xfrm>
            <a:off x="5300465" y="3529744"/>
            <a:ext cx="1265498" cy="6135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Major-GC</a:t>
            </a:r>
            <a:endParaRPr kumimoji="1" lang="zh-CN" altLang="en-US" sz="16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92F9472B-FAD0-9042-A3A1-F5C42B3881FB}"/>
              </a:ext>
            </a:extLst>
          </p:cNvPr>
          <p:cNvSpPr/>
          <p:nvPr/>
        </p:nvSpPr>
        <p:spPr>
          <a:xfrm>
            <a:off x="2865121" y="757108"/>
            <a:ext cx="1407614" cy="61355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短时间大量创建新对象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3E365C2B-F3E8-E446-8CE6-7512FB7C9A59}"/>
              </a:ext>
            </a:extLst>
          </p:cNvPr>
          <p:cNvCxnSpPr>
            <a:cxnSpLocks/>
            <a:stCxn id="6" idx="3"/>
            <a:endCxn id="4" idx="1"/>
          </p:cNvCxnSpPr>
          <p:nvPr/>
        </p:nvCxnSpPr>
        <p:spPr>
          <a:xfrm>
            <a:off x="4272735" y="1063887"/>
            <a:ext cx="102773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:a16="http://schemas.microsoft.com/office/drawing/2014/main" id="{A4D4D7C8-1107-7045-81F5-7BA2F432784C}"/>
              </a:ext>
            </a:extLst>
          </p:cNvPr>
          <p:cNvSpPr/>
          <p:nvPr/>
        </p:nvSpPr>
        <p:spPr>
          <a:xfrm>
            <a:off x="2764392" y="3529744"/>
            <a:ext cx="1609071" cy="61355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过多创建大对象</a:t>
            </a:r>
            <a:endParaRPr kumimoji="1" lang="en-US" altLang="zh-CN" sz="1000">
              <a:solidFill>
                <a:schemeClr val="tx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（大对象直接分配在老年代）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6C327B25-BD1E-5A41-93B9-177E439C7A18}"/>
              </a:ext>
            </a:extLst>
          </p:cNvPr>
          <p:cNvCxnSpPr>
            <a:cxnSpLocks/>
            <a:stCxn id="9" idx="3"/>
            <a:endCxn id="5" idx="1"/>
          </p:cNvCxnSpPr>
          <p:nvPr/>
        </p:nvCxnSpPr>
        <p:spPr>
          <a:xfrm>
            <a:off x="4373463" y="3836523"/>
            <a:ext cx="92700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6618EF2C-C6D3-BA42-9C15-7357FFA2CCD4}"/>
              </a:ext>
            </a:extLst>
          </p:cNvPr>
          <p:cNvSpPr/>
          <p:nvPr/>
        </p:nvSpPr>
        <p:spPr>
          <a:xfrm>
            <a:off x="5128678" y="4763969"/>
            <a:ext cx="1609071" cy="61355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存活时间长的对象过多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（长期存活对象进入老年代）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36542300-3CFC-D240-BFF3-BD524B601AD1}"/>
              </a:ext>
            </a:extLst>
          </p:cNvPr>
          <p:cNvCxnSpPr>
            <a:cxnSpLocks/>
            <a:stCxn id="15" idx="0"/>
            <a:endCxn id="5" idx="2"/>
          </p:cNvCxnSpPr>
          <p:nvPr/>
        </p:nvCxnSpPr>
        <p:spPr>
          <a:xfrm flipV="1">
            <a:off x="5933214" y="4143302"/>
            <a:ext cx="0" cy="6206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8760C281-C467-6B48-B58C-95CDE51FADC4}"/>
              </a:ext>
            </a:extLst>
          </p:cNvPr>
          <p:cNvSpPr/>
          <p:nvPr/>
        </p:nvSpPr>
        <p:spPr>
          <a:xfrm>
            <a:off x="7492965" y="3529744"/>
            <a:ext cx="1609071" cy="61355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对象从新生代晋升到老年代年龄阈值过低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2A2785B6-0FF0-974E-8C23-DC9226200B0C}"/>
              </a:ext>
            </a:extLst>
          </p:cNvPr>
          <p:cNvCxnSpPr>
            <a:cxnSpLocks/>
            <a:stCxn id="20" idx="1"/>
            <a:endCxn id="5" idx="3"/>
          </p:cNvCxnSpPr>
          <p:nvPr/>
        </p:nvCxnSpPr>
        <p:spPr>
          <a:xfrm flipH="1">
            <a:off x="6565963" y="3836523"/>
            <a:ext cx="92700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17986BE0-1360-8D44-841E-E09410BCB38C}"/>
              </a:ext>
            </a:extLst>
          </p:cNvPr>
          <p:cNvSpPr/>
          <p:nvPr/>
        </p:nvSpPr>
        <p:spPr>
          <a:xfrm>
            <a:off x="5128678" y="2145685"/>
            <a:ext cx="1609071" cy="61355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老年代碎片过多，没有足够多连续空间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421E803D-9D7E-0245-B84E-C6CC196975A2}"/>
              </a:ext>
            </a:extLst>
          </p:cNvPr>
          <p:cNvCxnSpPr>
            <a:cxnSpLocks/>
            <a:stCxn id="37" idx="2"/>
            <a:endCxn id="5" idx="0"/>
          </p:cNvCxnSpPr>
          <p:nvPr/>
        </p:nvCxnSpPr>
        <p:spPr>
          <a:xfrm>
            <a:off x="5933214" y="2759243"/>
            <a:ext cx="0" cy="7705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3350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4E86A01-5CEA-CF40-A663-EE7761A60F26}"/>
              </a:ext>
            </a:extLst>
          </p:cNvPr>
          <p:cNvSpPr txBox="1"/>
          <p:nvPr/>
        </p:nvSpPr>
        <p:spPr>
          <a:xfrm>
            <a:off x="6499183" y="889702"/>
            <a:ext cx="5048151" cy="232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9F3824D-33FE-F647-BF71-AAC2A6D8B7CE}"/>
              </a:ext>
            </a:extLst>
          </p:cNvPr>
          <p:cNvSpPr/>
          <p:nvPr/>
        </p:nvSpPr>
        <p:spPr>
          <a:xfrm>
            <a:off x="449761" y="371538"/>
            <a:ext cx="5048151" cy="28145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6882C02-ED16-104B-8AA9-149B41366986}"/>
              </a:ext>
            </a:extLst>
          </p:cNvPr>
          <p:cNvSpPr txBox="1"/>
          <p:nvPr/>
        </p:nvSpPr>
        <p:spPr>
          <a:xfrm>
            <a:off x="485756" y="464484"/>
            <a:ext cx="1298275" cy="26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MyTaskExecutor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08D207A-9C1E-8C44-BE0B-39181C539D80}"/>
              </a:ext>
            </a:extLst>
          </p:cNvPr>
          <p:cNvSpPr/>
          <p:nvPr/>
        </p:nvSpPr>
        <p:spPr>
          <a:xfrm>
            <a:off x="3139234" y="1282314"/>
            <a:ext cx="2028776" cy="328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ArrayBlockingQueue</a:t>
            </a:r>
            <a:r>
              <a:rPr kumimoji="1" lang="zh-CN" altLang="en-US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taskQueue</a:t>
            </a:r>
            <a:endParaRPr kumimoji="1" lang="zh-CN" altLang="en-US" sz="8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A814917-2574-0B41-AA35-FA8D996455DA}"/>
              </a:ext>
            </a:extLst>
          </p:cNvPr>
          <p:cNvSpPr/>
          <p:nvPr/>
        </p:nvSpPr>
        <p:spPr>
          <a:xfrm>
            <a:off x="793673" y="2412648"/>
            <a:ext cx="2028776" cy="328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ArrayBlockingQueue</a:t>
            </a:r>
            <a:r>
              <a:rPr kumimoji="1" lang="zh-CN" altLang="en-US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retryQueue</a:t>
            </a:r>
            <a:endParaRPr kumimoji="1" lang="zh-CN" altLang="en-US" sz="8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F652084-2208-1F4D-89EC-1249D056239D}"/>
              </a:ext>
            </a:extLst>
          </p:cNvPr>
          <p:cNvSpPr/>
          <p:nvPr/>
        </p:nvSpPr>
        <p:spPr>
          <a:xfrm>
            <a:off x="972482" y="1282314"/>
            <a:ext cx="1671158" cy="3287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ThreadPoolExecutor</a:t>
            </a:r>
            <a:r>
              <a:rPr kumimoji="1" lang="zh-CN" altLang="en-US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taskThreadPool</a:t>
            </a:r>
            <a:endParaRPr kumimoji="1" lang="zh-CN" altLang="en-US" sz="8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907D921-6A8C-1947-98DC-2C51A634794E}"/>
              </a:ext>
            </a:extLst>
          </p:cNvPr>
          <p:cNvSpPr/>
          <p:nvPr/>
        </p:nvSpPr>
        <p:spPr>
          <a:xfrm>
            <a:off x="3376301" y="2412648"/>
            <a:ext cx="1554643" cy="3287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Thread</a:t>
            </a:r>
            <a:r>
              <a:rPr kumimoji="1" lang="zh-CN" altLang="en-US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retryThread</a:t>
            </a:r>
            <a:endParaRPr kumimoji="1" lang="zh-CN" altLang="en-US" sz="8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F7361B2F-8CA6-2844-B018-2D07B31D0C38}"/>
              </a:ext>
            </a:extLst>
          </p:cNvPr>
          <p:cNvCxnSpPr>
            <a:cxnSpLocks/>
            <a:stCxn id="8" idx="1"/>
            <a:endCxn id="10" idx="3"/>
          </p:cNvCxnSpPr>
          <p:nvPr/>
        </p:nvCxnSpPr>
        <p:spPr>
          <a:xfrm flipH="1">
            <a:off x="2643640" y="1446694"/>
            <a:ext cx="49559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4F7B4C88-7017-EE4F-A509-ADF6280F27FC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2822449" y="2577028"/>
            <a:ext cx="553852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361E65BC-1709-324A-8AA2-DE8DB8D6E4BB}"/>
              </a:ext>
            </a:extLst>
          </p:cNvPr>
          <p:cNvSpPr txBox="1"/>
          <p:nvPr/>
        </p:nvSpPr>
        <p:spPr>
          <a:xfrm>
            <a:off x="2900302" y="2336630"/>
            <a:ext cx="417742" cy="215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700">
                <a:latin typeface="Menlo" panose="020B0609030804020204" pitchFamily="49" charset="0"/>
                <a:ea typeface="微软雅黑" panose="020B0503020204020204" pitchFamily="34" charset="-122"/>
              </a:rPr>
              <a:t>消费</a:t>
            </a:r>
            <a:endParaRPr kumimoji="1" lang="en-US" altLang="zh-CN" sz="7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8F848A60-B294-F147-8DFC-AD20098342EF}"/>
              </a:ext>
            </a:extLst>
          </p:cNvPr>
          <p:cNvCxnSpPr>
            <a:cxnSpLocks/>
            <a:stCxn id="11" idx="0"/>
            <a:endCxn id="8" idx="2"/>
          </p:cNvCxnSpPr>
          <p:nvPr/>
        </p:nvCxnSpPr>
        <p:spPr>
          <a:xfrm flipH="1" flipV="1">
            <a:off x="4153622" y="1611074"/>
            <a:ext cx="1" cy="8015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9967BB54-6531-D848-96A7-68FDA58A51A9}"/>
              </a:ext>
            </a:extLst>
          </p:cNvPr>
          <p:cNvCxnSpPr>
            <a:cxnSpLocks/>
            <a:stCxn id="10" idx="2"/>
            <a:endCxn id="9" idx="0"/>
          </p:cNvCxnSpPr>
          <p:nvPr/>
        </p:nvCxnSpPr>
        <p:spPr>
          <a:xfrm>
            <a:off x="1808061" y="1611074"/>
            <a:ext cx="0" cy="8015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A5D7CDA6-1EEA-174A-BBE3-35AB4C1DDF50}"/>
              </a:ext>
            </a:extLst>
          </p:cNvPr>
          <p:cNvSpPr txBox="1"/>
          <p:nvPr/>
        </p:nvSpPr>
        <p:spPr>
          <a:xfrm>
            <a:off x="2721492" y="1206296"/>
            <a:ext cx="417742" cy="215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700">
                <a:latin typeface="Menlo" panose="020B0609030804020204" pitchFamily="49" charset="0"/>
                <a:ea typeface="微软雅黑" panose="020B0503020204020204" pitchFamily="34" charset="-122"/>
              </a:rPr>
              <a:t>消费</a:t>
            </a:r>
            <a:endParaRPr kumimoji="1" lang="en-US" altLang="zh-CN" sz="7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80197D3-0E95-C642-B4BF-0B6A108FE0BC}"/>
              </a:ext>
            </a:extLst>
          </p:cNvPr>
          <p:cNvSpPr txBox="1"/>
          <p:nvPr/>
        </p:nvSpPr>
        <p:spPr>
          <a:xfrm>
            <a:off x="4203388" y="1904331"/>
            <a:ext cx="468053" cy="215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en-US" altLang="zh-CN" sz="700">
                <a:latin typeface="Menlo" panose="020B0609030804020204" pitchFamily="49" charset="0"/>
                <a:ea typeface="微软雅黑" panose="020B0503020204020204" pitchFamily="34" charset="-122"/>
              </a:rPr>
              <a:t>offer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F3D08724-E037-0445-9A3A-D1235C1C9C82}"/>
              </a:ext>
            </a:extLst>
          </p:cNvPr>
          <p:cNvSpPr txBox="1"/>
          <p:nvPr/>
        </p:nvSpPr>
        <p:spPr>
          <a:xfrm>
            <a:off x="762216" y="1837005"/>
            <a:ext cx="996080" cy="349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en-US" altLang="zh-CN" sz="700">
                <a:latin typeface="Menlo" panose="020B0609030804020204" pitchFamily="49" charset="0"/>
                <a:ea typeface="微软雅黑" panose="020B0503020204020204" pitchFamily="34" charset="-122"/>
              </a:rPr>
              <a:t>offer</a:t>
            </a:r>
            <a:r>
              <a:rPr kumimoji="1" lang="zh-CN" altLang="en-US" sz="700">
                <a:latin typeface="Menlo" panose="020B0609030804020204" pitchFamily="49" charset="0"/>
                <a:ea typeface="微软雅黑" panose="020B0503020204020204" pitchFamily="34" charset="-122"/>
              </a:rPr>
              <a:t>失败任务并</a:t>
            </a:r>
            <a:endParaRPr kumimoji="1" lang="en-US" altLang="zh-CN" sz="700">
              <a:latin typeface="Menlo" panose="020B0609030804020204" pitchFamily="49" charset="0"/>
              <a:ea typeface="微软雅黑" panose="020B0503020204020204" pitchFamily="34" charset="-122"/>
            </a:endParaRPr>
          </a:p>
          <a:p>
            <a:pPr latinLnBrk="1">
              <a:lnSpc>
                <a:spcPct val="125000"/>
              </a:lnSpc>
            </a:pPr>
            <a:r>
              <a:rPr kumimoji="1" lang="zh-CN" altLang="en-US" sz="700">
                <a:latin typeface="Menlo" panose="020B0609030804020204" pitchFamily="49" charset="0"/>
                <a:ea typeface="微软雅黑" panose="020B0503020204020204" pitchFamily="34" charset="-122"/>
              </a:rPr>
              <a:t>设置任务已重试次数</a:t>
            </a:r>
            <a:endParaRPr kumimoji="1" lang="en-US" altLang="zh-CN" sz="7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F2743E33-2BA2-C94C-ACEC-37174727B801}"/>
              </a:ext>
            </a:extLst>
          </p:cNvPr>
          <p:cNvSpPr txBox="1"/>
          <p:nvPr/>
        </p:nvSpPr>
        <p:spPr>
          <a:xfrm>
            <a:off x="1523771" y="950172"/>
            <a:ext cx="605191" cy="215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700">
                <a:latin typeface="Menlo" panose="020B0609030804020204" pitchFamily="49" charset="0"/>
                <a:ea typeface="微软雅黑" panose="020B0503020204020204" pitchFamily="34" charset="-122"/>
              </a:rPr>
              <a:t>执行</a:t>
            </a:r>
            <a:r>
              <a:rPr kumimoji="1" lang="en-US" altLang="zh-CN" sz="700">
                <a:latin typeface="Menlo" panose="020B0609030804020204" pitchFamily="49" charset="0"/>
                <a:ea typeface="微软雅黑" panose="020B0503020204020204" pitchFamily="34" charset="-122"/>
              </a:rPr>
              <a:t>Task</a:t>
            </a:r>
          </a:p>
        </p:txBody>
      </p:sp>
      <p:graphicFrame>
        <p:nvGraphicFramePr>
          <p:cNvPr id="133" name="表格 132">
            <a:extLst>
              <a:ext uri="{FF2B5EF4-FFF2-40B4-BE49-F238E27FC236}">
                <a16:creationId xmlns:a16="http://schemas.microsoft.com/office/drawing/2014/main" id="{BBD24AA6-F0D0-A848-80B1-976830031F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984415"/>
              </p:ext>
            </p:extLst>
          </p:nvPr>
        </p:nvGraphicFramePr>
        <p:xfrm>
          <a:off x="485756" y="3854407"/>
          <a:ext cx="6893429" cy="1556899"/>
        </p:xfrm>
        <a:graphic>
          <a:graphicData uri="http://schemas.openxmlformats.org/drawingml/2006/table">
            <a:tbl>
              <a:tblPr bandRow="1">
                <a:tableStyleId>{0505E3EF-67EA-436B-97B2-0124C06EBD24}</a:tableStyleId>
              </a:tblPr>
              <a:tblGrid>
                <a:gridCol w="1660652">
                  <a:extLst>
                    <a:ext uri="{9D8B030D-6E8A-4147-A177-3AD203B41FA5}">
                      <a16:colId xmlns:a16="http://schemas.microsoft.com/office/drawing/2014/main" val="1651266557"/>
                    </a:ext>
                  </a:extLst>
                </a:gridCol>
                <a:gridCol w="3720992">
                  <a:extLst>
                    <a:ext uri="{9D8B030D-6E8A-4147-A177-3AD203B41FA5}">
                      <a16:colId xmlns:a16="http://schemas.microsoft.com/office/drawing/2014/main" val="2523063235"/>
                    </a:ext>
                  </a:extLst>
                </a:gridCol>
                <a:gridCol w="1511785">
                  <a:extLst>
                    <a:ext uri="{9D8B030D-6E8A-4147-A177-3AD203B41FA5}">
                      <a16:colId xmlns:a16="http://schemas.microsoft.com/office/drawing/2014/main" val="2854471232"/>
                    </a:ext>
                  </a:extLst>
                </a:gridCol>
              </a:tblGrid>
              <a:tr h="28554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b="1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任务并发度</a:t>
                      </a:r>
                      <a:r>
                        <a:rPr lang="en-US" altLang="zh-CN" sz="1000" b="1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\</a:t>
                      </a:r>
                      <a:r>
                        <a:rPr lang="zh-CN" altLang="en-US" sz="1000" b="1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任务失败率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b="1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b="1" baseline="0"/>
                        <a:t>低</a:t>
                      </a:r>
                      <a:endParaRPr lang="zh-CN" altLang="en-US" sz="1000" b="1" baseline="0">
                        <a:latin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6135142"/>
                  </a:ext>
                </a:extLst>
              </a:tr>
              <a:tr h="65076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b="1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900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表现：任务队列任务数很快达到</a:t>
                      </a:r>
                      <a:r>
                        <a:rPr lang="en-US" altLang="zh-CN" sz="900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95%</a:t>
                      </a:r>
                      <a:r>
                        <a:rPr lang="zh-CN" altLang="en-US" sz="900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，重试队列元素在不断增加</a:t>
                      </a:r>
                      <a:endParaRPr lang="en-US" altLang="zh-CN" sz="900" baseline="0">
                        <a:latin typeface="Menlo" panose="020B0609030804020204" pitchFamily="49" charset="0"/>
                        <a:cs typeface="Menlo" panose="020B0609030804020204" pitchFamily="49" charset="0"/>
                      </a:endParaRPr>
                    </a:p>
                    <a:p>
                      <a:pPr algn="l"/>
                      <a:r>
                        <a:rPr lang="zh-CN" altLang="en-US" sz="900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策略：任务队列卸载掉</a:t>
                      </a:r>
                      <a:r>
                        <a:rPr lang="en-US" altLang="zh-CN" sz="900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20%</a:t>
                      </a:r>
                      <a:r>
                        <a:rPr lang="zh-CN" altLang="en-US" sz="900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任务到重试队列，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baseline="0">
                        <a:latin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4619397"/>
                  </a:ext>
                </a:extLst>
              </a:tr>
              <a:tr h="62058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b="1" baseline="0">
                          <a:latin typeface="Menlo" panose="020B0609030804020204" pitchFamily="49" charset="0"/>
                          <a:cs typeface="Menlo" panose="020B0609030804020204" pitchFamily="49" charset="0"/>
                        </a:rPr>
                        <a:t>低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baseline="0">
                        <a:latin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baseline="0">
                        <a:latin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74226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7552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282D7B6-7489-BF47-A3F6-24105F37D77B}"/>
              </a:ext>
            </a:extLst>
          </p:cNvPr>
          <p:cNvSpPr txBox="1"/>
          <p:nvPr/>
        </p:nvSpPr>
        <p:spPr>
          <a:xfrm>
            <a:off x="354530" y="337728"/>
            <a:ext cx="2538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语言世界的地基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79ED9CC-D15B-5B4B-A630-A0653DA3EF8D}"/>
              </a:ext>
            </a:extLst>
          </p:cNvPr>
          <p:cNvGrpSpPr/>
          <p:nvPr/>
        </p:nvGrpSpPr>
        <p:grpSpPr>
          <a:xfrm>
            <a:off x="1268907" y="3832809"/>
            <a:ext cx="2345335" cy="2782786"/>
            <a:chOff x="745595" y="3305524"/>
            <a:chExt cx="2345335" cy="2782786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07ED2C8F-7805-204B-BE8F-E3B895869A71}"/>
                </a:ext>
              </a:extLst>
            </p:cNvPr>
            <p:cNvSpPr/>
            <p:nvPr/>
          </p:nvSpPr>
          <p:spPr>
            <a:xfrm>
              <a:off x="745595" y="3740186"/>
              <a:ext cx="2345335" cy="2348124"/>
            </a:xfrm>
            <a:prstGeom prst="rect">
              <a:avLst/>
            </a:prstGeom>
            <a:solidFill>
              <a:srgbClr val="FFFFE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3B83F61C-624B-1A4E-8661-C1085D5A9ECD}"/>
                </a:ext>
              </a:extLst>
            </p:cNvPr>
            <p:cNvSpPr/>
            <p:nvPr/>
          </p:nvSpPr>
          <p:spPr>
            <a:xfrm>
              <a:off x="745595" y="3305524"/>
              <a:ext cx="2345335" cy="434662"/>
            </a:xfrm>
            <a:prstGeom prst="rect">
              <a:avLst/>
            </a:prstGeom>
            <a:solidFill>
              <a:srgbClr val="FFFFE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b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原始数据类型</a:t>
              </a:r>
              <a:endParaRPr kumimoji="1" lang="zh-CN" altLang="en-US" sz="1100" b="1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5C96CAE2-8FF6-684D-BB1C-EF3061F1DC60}"/>
                </a:ext>
              </a:extLst>
            </p:cNvPr>
            <p:cNvSpPr/>
            <p:nvPr/>
          </p:nvSpPr>
          <p:spPr>
            <a:xfrm>
              <a:off x="1040947" y="4491553"/>
              <a:ext cx="806051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byte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889E20B9-7714-5441-A2AF-26031E1C6172}"/>
                </a:ext>
              </a:extLst>
            </p:cNvPr>
            <p:cNvSpPr/>
            <p:nvPr/>
          </p:nvSpPr>
          <p:spPr>
            <a:xfrm>
              <a:off x="1040947" y="4991611"/>
              <a:ext cx="806051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short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EA02341A-7510-F94D-B125-37EB2077EE58}"/>
                </a:ext>
              </a:extLst>
            </p:cNvPr>
            <p:cNvSpPr/>
            <p:nvPr/>
          </p:nvSpPr>
          <p:spPr>
            <a:xfrm>
              <a:off x="1040947" y="5491670"/>
              <a:ext cx="806051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int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B92ABAAF-7DD7-1343-A3AA-F9222A73F692}"/>
                </a:ext>
              </a:extLst>
            </p:cNvPr>
            <p:cNvSpPr/>
            <p:nvPr/>
          </p:nvSpPr>
          <p:spPr>
            <a:xfrm>
              <a:off x="2020861" y="3991496"/>
              <a:ext cx="806051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long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1D54AF6-6556-F649-B59B-8F589F323F34}"/>
                </a:ext>
              </a:extLst>
            </p:cNvPr>
            <p:cNvSpPr/>
            <p:nvPr/>
          </p:nvSpPr>
          <p:spPr>
            <a:xfrm>
              <a:off x="2020861" y="4491554"/>
              <a:ext cx="806051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float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3C18A9CA-27B2-6241-B7DB-B97BEE0B15C7}"/>
                </a:ext>
              </a:extLst>
            </p:cNvPr>
            <p:cNvSpPr/>
            <p:nvPr/>
          </p:nvSpPr>
          <p:spPr>
            <a:xfrm>
              <a:off x="2020861" y="4991612"/>
              <a:ext cx="806051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double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9CDA5ADF-46E6-BA44-ABBC-F2F049360B2A}"/>
                </a:ext>
              </a:extLst>
            </p:cNvPr>
            <p:cNvSpPr/>
            <p:nvPr/>
          </p:nvSpPr>
          <p:spPr>
            <a:xfrm>
              <a:off x="2020861" y="5491670"/>
              <a:ext cx="806051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boolen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48BE530-BC6F-2E4E-83AD-710A4EDAB41D}"/>
                </a:ext>
              </a:extLst>
            </p:cNvPr>
            <p:cNvSpPr/>
            <p:nvPr/>
          </p:nvSpPr>
          <p:spPr>
            <a:xfrm>
              <a:off x="1040946" y="3991495"/>
              <a:ext cx="806051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char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14" name="矩形 13">
            <a:extLst>
              <a:ext uri="{FF2B5EF4-FFF2-40B4-BE49-F238E27FC236}">
                <a16:creationId xmlns:a16="http://schemas.microsoft.com/office/drawing/2014/main" id="{2DB3DF91-391A-3349-B429-8AAFF57E8F5E}"/>
              </a:ext>
            </a:extLst>
          </p:cNvPr>
          <p:cNvSpPr/>
          <p:nvPr/>
        </p:nvSpPr>
        <p:spPr>
          <a:xfrm>
            <a:off x="9732023" y="1101150"/>
            <a:ext cx="1696409" cy="434662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1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反射</a:t>
            </a:r>
            <a:endParaRPr kumimoji="1" lang="zh-CN" altLang="en-US" sz="11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B3752EE-2FFC-1B41-B2D1-CCEA54774E4A}"/>
              </a:ext>
            </a:extLst>
          </p:cNvPr>
          <p:cNvGrpSpPr/>
          <p:nvPr/>
        </p:nvGrpSpPr>
        <p:grpSpPr>
          <a:xfrm>
            <a:off x="4304225" y="3744720"/>
            <a:ext cx="1696409" cy="2782786"/>
            <a:chOff x="5711482" y="3305524"/>
            <a:chExt cx="1696409" cy="2782786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A151AFFE-1332-6A40-8ED9-70D90C73C2D4}"/>
                </a:ext>
              </a:extLst>
            </p:cNvPr>
            <p:cNvSpPr/>
            <p:nvPr/>
          </p:nvSpPr>
          <p:spPr>
            <a:xfrm>
              <a:off x="5711482" y="3740186"/>
              <a:ext cx="1696409" cy="2348124"/>
            </a:xfrm>
            <a:prstGeom prst="rect">
              <a:avLst/>
            </a:prstGeom>
            <a:solidFill>
              <a:srgbClr val="FFFFE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C15EBB7D-5969-394A-9392-3CAA721C7CC3}"/>
                </a:ext>
              </a:extLst>
            </p:cNvPr>
            <p:cNvSpPr/>
            <p:nvPr/>
          </p:nvSpPr>
          <p:spPr>
            <a:xfrm>
              <a:off x="5711482" y="3305524"/>
              <a:ext cx="1696409" cy="434662"/>
            </a:xfrm>
            <a:prstGeom prst="rect">
              <a:avLst/>
            </a:prstGeom>
            <a:solidFill>
              <a:srgbClr val="FFFFE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b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并发</a:t>
              </a:r>
              <a:endParaRPr kumimoji="1" lang="zh-CN" altLang="en-US" sz="1100" b="1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3BC9AA68-CB23-374B-B529-7550B600D24D}"/>
                </a:ext>
              </a:extLst>
            </p:cNvPr>
            <p:cNvSpPr/>
            <p:nvPr/>
          </p:nvSpPr>
          <p:spPr>
            <a:xfrm>
              <a:off x="6045470" y="4994662"/>
              <a:ext cx="1070068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volatile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A6EE4D01-760D-F440-9E28-F246DEE82293}"/>
                </a:ext>
              </a:extLst>
            </p:cNvPr>
            <p:cNvSpPr/>
            <p:nvPr/>
          </p:nvSpPr>
          <p:spPr>
            <a:xfrm>
              <a:off x="6045470" y="4488056"/>
              <a:ext cx="1070069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sychronized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5A6AC61C-8AD1-3442-A7BB-AC3899F0081A}"/>
                </a:ext>
              </a:extLst>
            </p:cNvPr>
            <p:cNvSpPr/>
            <p:nvPr/>
          </p:nvSpPr>
          <p:spPr>
            <a:xfrm>
              <a:off x="6045470" y="3991495"/>
              <a:ext cx="1070068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线程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EE92D9C5-75A1-CB4C-AB99-C2DE16306EFE}"/>
                </a:ext>
              </a:extLst>
            </p:cNvPr>
            <p:cNvSpPr/>
            <p:nvPr/>
          </p:nvSpPr>
          <p:spPr>
            <a:xfrm>
              <a:off x="6045470" y="5491669"/>
              <a:ext cx="1070069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锁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29" name="矩形 28">
            <a:extLst>
              <a:ext uri="{FF2B5EF4-FFF2-40B4-BE49-F238E27FC236}">
                <a16:creationId xmlns:a16="http://schemas.microsoft.com/office/drawing/2014/main" id="{B208BF62-ADC7-534F-82AE-AC4B489A821F}"/>
              </a:ext>
            </a:extLst>
          </p:cNvPr>
          <p:cNvSpPr/>
          <p:nvPr/>
        </p:nvSpPr>
        <p:spPr>
          <a:xfrm>
            <a:off x="9739223" y="2463360"/>
            <a:ext cx="1696409" cy="434662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1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泛型</a:t>
            </a:r>
            <a:endParaRPr kumimoji="1" lang="zh-CN" altLang="en-US" sz="11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AB55E28-21EE-F34C-B069-5B37EBC0DA1D}"/>
              </a:ext>
            </a:extLst>
          </p:cNvPr>
          <p:cNvGrpSpPr/>
          <p:nvPr/>
        </p:nvGrpSpPr>
        <p:grpSpPr>
          <a:xfrm>
            <a:off x="7233469" y="1106456"/>
            <a:ext cx="1696409" cy="1820268"/>
            <a:chOff x="5711482" y="3305524"/>
            <a:chExt cx="1696409" cy="1820268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A5AB621D-C9C6-0546-8231-4E0D0320E261}"/>
                </a:ext>
              </a:extLst>
            </p:cNvPr>
            <p:cNvSpPr/>
            <p:nvPr/>
          </p:nvSpPr>
          <p:spPr>
            <a:xfrm>
              <a:off x="5711482" y="3740186"/>
              <a:ext cx="1696409" cy="1385606"/>
            </a:xfrm>
            <a:prstGeom prst="rect">
              <a:avLst/>
            </a:prstGeom>
            <a:solidFill>
              <a:srgbClr val="FFFFE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F8DF9488-38D3-964A-91D0-26E3BB10A17C}"/>
                </a:ext>
              </a:extLst>
            </p:cNvPr>
            <p:cNvSpPr/>
            <p:nvPr/>
          </p:nvSpPr>
          <p:spPr>
            <a:xfrm>
              <a:off x="5711482" y="3305524"/>
              <a:ext cx="1696409" cy="434662"/>
            </a:xfrm>
            <a:prstGeom prst="rect">
              <a:avLst/>
            </a:prstGeom>
            <a:solidFill>
              <a:srgbClr val="FFFFE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b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异常</a:t>
              </a:r>
              <a:endParaRPr kumimoji="1" lang="zh-CN" altLang="en-US" sz="1100" b="1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86B1D222-3A83-8B41-9ED3-426F18AC492B}"/>
                </a:ext>
              </a:extLst>
            </p:cNvPr>
            <p:cNvSpPr/>
            <p:nvPr/>
          </p:nvSpPr>
          <p:spPr>
            <a:xfrm>
              <a:off x="6045470" y="4488056"/>
              <a:ext cx="1070069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Error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3A6BCE4F-A77A-4C4C-9693-314111016456}"/>
                </a:ext>
              </a:extLst>
            </p:cNvPr>
            <p:cNvSpPr/>
            <p:nvPr/>
          </p:nvSpPr>
          <p:spPr>
            <a:xfrm>
              <a:off x="6045470" y="3991495"/>
              <a:ext cx="1070068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Exception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46" name="矩形 45">
            <a:extLst>
              <a:ext uri="{FF2B5EF4-FFF2-40B4-BE49-F238E27FC236}">
                <a16:creationId xmlns:a16="http://schemas.microsoft.com/office/drawing/2014/main" id="{65A1BAC7-9500-A840-963A-2C0AFF075D6A}"/>
              </a:ext>
            </a:extLst>
          </p:cNvPr>
          <p:cNvSpPr/>
          <p:nvPr/>
        </p:nvSpPr>
        <p:spPr>
          <a:xfrm>
            <a:off x="9732023" y="1782255"/>
            <a:ext cx="1696409" cy="434662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1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注解</a:t>
            </a:r>
            <a:endParaRPr kumimoji="1" lang="zh-CN" altLang="en-US" sz="11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91AE6870-EA5D-574C-BA8C-50F2BE87F56D}"/>
              </a:ext>
            </a:extLst>
          </p:cNvPr>
          <p:cNvSpPr/>
          <p:nvPr/>
        </p:nvSpPr>
        <p:spPr>
          <a:xfrm>
            <a:off x="9739223" y="3160440"/>
            <a:ext cx="1696409" cy="434662"/>
          </a:xfrm>
          <a:prstGeom prst="rect">
            <a:avLst/>
          </a:prstGeom>
          <a:solidFill>
            <a:srgbClr val="FFFFE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Lambda</a:t>
            </a:r>
            <a:r>
              <a:rPr kumimoji="1" lang="zh-CN" altLang="en-US" sz="1100" b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表达式</a:t>
            </a:r>
            <a:endParaRPr kumimoji="1" lang="zh-CN" altLang="en-US" sz="1100" b="1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A941128D-2BCF-F448-BD45-81F84999341A}"/>
              </a:ext>
            </a:extLst>
          </p:cNvPr>
          <p:cNvGrpSpPr/>
          <p:nvPr/>
        </p:nvGrpSpPr>
        <p:grpSpPr>
          <a:xfrm>
            <a:off x="4304225" y="1122877"/>
            <a:ext cx="2203262" cy="2322544"/>
            <a:chOff x="3528000" y="3305524"/>
            <a:chExt cx="2203262" cy="2322544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DACD4F68-EFD3-E447-989E-628D26739EE7}"/>
                </a:ext>
              </a:extLst>
            </p:cNvPr>
            <p:cNvSpPr/>
            <p:nvPr/>
          </p:nvSpPr>
          <p:spPr>
            <a:xfrm>
              <a:off x="3537189" y="3740186"/>
              <a:ext cx="2194073" cy="1887882"/>
            </a:xfrm>
            <a:prstGeom prst="rect">
              <a:avLst/>
            </a:prstGeom>
            <a:solidFill>
              <a:srgbClr val="FFFFE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A447267A-0A6D-2B4B-ABFF-9116FA191764}"/>
                </a:ext>
              </a:extLst>
            </p:cNvPr>
            <p:cNvSpPr/>
            <p:nvPr/>
          </p:nvSpPr>
          <p:spPr>
            <a:xfrm>
              <a:off x="3528000" y="3305524"/>
              <a:ext cx="2203262" cy="434662"/>
            </a:xfrm>
            <a:prstGeom prst="rect">
              <a:avLst/>
            </a:prstGeom>
            <a:solidFill>
              <a:srgbClr val="FFFFE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100" b="1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网络</a:t>
              </a:r>
              <a:endParaRPr kumimoji="1" lang="zh-CN" altLang="en-US" sz="1100" b="1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48B3B004-A819-5345-A933-053BEFBB9F90}"/>
                </a:ext>
              </a:extLst>
            </p:cNvPr>
            <p:cNvSpPr/>
            <p:nvPr/>
          </p:nvSpPr>
          <p:spPr>
            <a:xfrm>
              <a:off x="3789354" y="3991495"/>
              <a:ext cx="1703542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HttpUrlConnection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13EECCAD-3918-3D4B-B97E-1CB74BFE5D80}"/>
                </a:ext>
              </a:extLst>
            </p:cNvPr>
            <p:cNvSpPr/>
            <p:nvPr/>
          </p:nvSpPr>
          <p:spPr>
            <a:xfrm>
              <a:off x="3789354" y="4491553"/>
              <a:ext cx="1703542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Socket/ServerSocket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2312EC82-6EDE-EA4C-8421-12C96A452AE4}"/>
                </a:ext>
              </a:extLst>
            </p:cNvPr>
            <p:cNvSpPr/>
            <p:nvPr/>
          </p:nvSpPr>
          <p:spPr>
            <a:xfrm>
              <a:off x="3789353" y="4991611"/>
              <a:ext cx="1703542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URL/InetAddress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F534A546-F00F-D54C-A297-D9C7F345185A}"/>
              </a:ext>
            </a:extLst>
          </p:cNvPr>
          <p:cNvGrpSpPr/>
          <p:nvPr/>
        </p:nvGrpSpPr>
        <p:grpSpPr>
          <a:xfrm>
            <a:off x="7229734" y="3250040"/>
            <a:ext cx="1815408" cy="3354423"/>
            <a:chOff x="518763" y="1584145"/>
            <a:chExt cx="1815408" cy="3354423"/>
          </a:xfrm>
        </p:grpSpPr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7D1815E3-A530-0E44-BCE0-3BF583EEA3EF}"/>
                </a:ext>
              </a:extLst>
            </p:cNvPr>
            <p:cNvGrpSpPr/>
            <p:nvPr/>
          </p:nvGrpSpPr>
          <p:grpSpPr>
            <a:xfrm>
              <a:off x="518763" y="1584145"/>
              <a:ext cx="1815408" cy="3354423"/>
              <a:chOff x="518763" y="1584145"/>
              <a:chExt cx="1815408" cy="3354423"/>
            </a:xfrm>
          </p:grpSpPr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2CE54A56-1B63-C146-B456-32860787D89E}"/>
                  </a:ext>
                </a:extLst>
              </p:cNvPr>
              <p:cNvGrpSpPr/>
              <p:nvPr/>
            </p:nvGrpSpPr>
            <p:grpSpPr>
              <a:xfrm>
                <a:off x="518763" y="1584145"/>
                <a:ext cx="1815408" cy="3354423"/>
                <a:chOff x="3528001" y="3305524"/>
                <a:chExt cx="1815408" cy="3354423"/>
              </a:xfrm>
            </p:grpSpPr>
            <p:sp>
              <p:nvSpPr>
                <p:cNvPr id="50" name="矩形 49">
                  <a:extLst>
                    <a:ext uri="{FF2B5EF4-FFF2-40B4-BE49-F238E27FC236}">
                      <a16:creationId xmlns:a16="http://schemas.microsoft.com/office/drawing/2014/main" id="{45B05D5D-4D99-6D4D-9DA2-AD26E84563EC}"/>
                    </a:ext>
                  </a:extLst>
                </p:cNvPr>
                <p:cNvSpPr/>
                <p:nvPr/>
              </p:nvSpPr>
              <p:spPr>
                <a:xfrm>
                  <a:off x="3537190" y="3740185"/>
                  <a:ext cx="1806218" cy="2919762"/>
                </a:xfrm>
                <a:prstGeom prst="rect">
                  <a:avLst/>
                </a:prstGeom>
                <a:solidFill>
                  <a:srgbClr val="FFFFE0"/>
                </a:solidFill>
                <a:ln>
                  <a:solidFill>
                    <a:schemeClr val="tx1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sz="1000">
                    <a:solidFill>
                      <a:schemeClr val="tx1"/>
                    </a:solidFill>
                    <a:latin typeface="Menlo" panose="020B0609030804020204" pitchFamily="49" charset="0"/>
                    <a:cs typeface="Menlo" panose="020B0609030804020204" pitchFamily="49" charset="0"/>
                  </a:endParaRPr>
                </a:p>
              </p:txBody>
            </p:sp>
            <p:sp>
              <p:nvSpPr>
                <p:cNvPr id="51" name="矩形 50">
                  <a:extLst>
                    <a:ext uri="{FF2B5EF4-FFF2-40B4-BE49-F238E27FC236}">
                      <a16:creationId xmlns:a16="http://schemas.microsoft.com/office/drawing/2014/main" id="{D1766AB4-D462-494D-B556-00EDE46A4027}"/>
                    </a:ext>
                  </a:extLst>
                </p:cNvPr>
                <p:cNvSpPr/>
                <p:nvPr/>
              </p:nvSpPr>
              <p:spPr>
                <a:xfrm>
                  <a:off x="3528001" y="3305524"/>
                  <a:ext cx="1815408" cy="434662"/>
                </a:xfrm>
                <a:prstGeom prst="rect">
                  <a:avLst/>
                </a:prstGeom>
                <a:solidFill>
                  <a:srgbClr val="FFFFE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1100" b="1">
                      <a:solidFill>
                        <a:schemeClr val="tx1"/>
                      </a:solidFill>
                      <a:latin typeface="Menlo" panose="020B0609030804020204" pitchFamily="49" charset="0"/>
                      <a:ea typeface="Menlo" panose="020B0609030804020204" pitchFamily="49" charset="0"/>
                      <a:cs typeface="Menlo" panose="020B0609030804020204" pitchFamily="49" charset="0"/>
                    </a:rPr>
                    <a:t>IO/Nio</a:t>
                  </a:r>
                  <a:endParaRPr kumimoji="1" lang="zh-CN" altLang="en-US" sz="1100" b="1">
                    <a:solidFill>
                      <a:schemeClr val="tx1"/>
                    </a:solidFill>
                    <a:latin typeface="Menlo" panose="020B0609030804020204" pitchFamily="49" charset="0"/>
                    <a:cs typeface="Menlo" panose="020B0609030804020204" pitchFamily="49" charset="0"/>
                  </a:endParaRPr>
                </a:p>
              </p:txBody>
            </p:sp>
            <p:sp>
              <p:nvSpPr>
                <p:cNvPr id="52" name="矩形 51">
                  <a:extLst>
                    <a:ext uri="{FF2B5EF4-FFF2-40B4-BE49-F238E27FC236}">
                      <a16:creationId xmlns:a16="http://schemas.microsoft.com/office/drawing/2014/main" id="{C2A2E1E8-A3E4-9F4B-AD47-0016810662D3}"/>
                    </a:ext>
                  </a:extLst>
                </p:cNvPr>
                <p:cNvSpPr/>
                <p:nvPr/>
              </p:nvSpPr>
              <p:spPr>
                <a:xfrm>
                  <a:off x="3840870" y="3991495"/>
                  <a:ext cx="1195338" cy="367897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1000">
                      <a:solidFill>
                        <a:schemeClr val="tx1"/>
                      </a:solidFill>
                      <a:latin typeface="Menlo" panose="020B0609030804020204" pitchFamily="49" charset="0"/>
                      <a:ea typeface="Menlo" panose="020B0609030804020204" pitchFamily="49" charset="0"/>
                      <a:cs typeface="Menlo" panose="020B0609030804020204" pitchFamily="49" charset="0"/>
                    </a:rPr>
                    <a:t>File</a:t>
                  </a:r>
                  <a:endParaRPr kumimoji="1" lang="zh-CN" altLang="en-US" sz="1000">
                    <a:solidFill>
                      <a:schemeClr val="tx1"/>
                    </a:solidFill>
                    <a:latin typeface="Menlo" panose="020B0609030804020204" pitchFamily="49" charset="0"/>
                    <a:cs typeface="Menlo" panose="020B0609030804020204" pitchFamily="49" charset="0"/>
                  </a:endParaRPr>
                </a:p>
              </p:txBody>
            </p:sp>
            <p:sp>
              <p:nvSpPr>
                <p:cNvPr id="53" name="矩形 52">
                  <a:extLst>
                    <a:ext uri="{FF2B5EF4-FFF2-40B4-BE49-F238E27FC236}">
                      <a16:creationId xmlns:a16="http://schemas.microsoft.com/office/drawing/2014/main" id="{2BAFF5CC-F243-A043-8ED1-814628E79D2F}"/>
                    </a:ext>
                  </a:extLst>
                </p:cNvPr>
                <p:cNvSpPr/>
                <p:nvPr/>
              </p:nvSpPr>
              <p:spPr>
                <a:xfrm>
                  <a:off x="3840870" y="4491553"/>
                  <a:ext cx="1195338" cy="367897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zh-CN" sz="1000">
                      <a:solidFill>
                        <a:schemeClr val="tx1"/>
                      </a:solidFill>
                      <a:latin typeface="Menlo" panose="020B0609030804020204" pitchFamily="49" charset="0"/>
                      <a:ea typeface="Menlo" panose="020B0609030804020204" pitchFamily="49" charset="0"/>
                      <a:cs typeface="Menlo" panose="020B0609030804020204" pitchFamily="49" charset="0"/>
                    </a:rPr>
                    <a:t>Stream</a:t>
                  </a:r>
                  <a:endParaRPr kumimoji="1" lang="zh-CN" altLang="en-US" sz="1000">
                    <a:solidFill>
                      <a:schemeClr val="tx1"/>
                    </a:solidFill>
                    <a:latin typeface="Menlo" panose="020B0609030804020204" pitchFamily="49" charset="0"/>
                    <a:cs typeface="Menlo" panose="020B0609030804020204" pitchFamily="49" charset="0"/>
                  </a:endParaRPr>
                </a:p>
              </p:txBody>
            </p:sp>
          </p:grpSp>
          <p:sp>
            <p:nvSpPr>
              <p:cNvPr id="61" name="矩形 60">
                <a:extLst>
                  <a:ext uri="{FF2B5EF4-FFF2-40B4-BE49-F238E27FC236}">
                    <a16:creationId xmlns:a16="http://schemas.microsoft.com/office/drawing/2014/main" id="{AAC7194C-254E-274D-B421-C18FA8AE8D5E}"/>
                  </a:ext>
                </a:extLst>
              </p:cNvPr>
              <p:cNvSpPr/>
              <p:nvPr/>
            </p:nvSpPr>
            <p:spPr>
              <a:xfrm>
                <a:off x="831632" y="3270232"/>
                <a:ext cx="1195339" cy="36789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000">
                    <a:solidFill>
                      <a:schemeClr val="tx1"/>
                    </a:solidFill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Reader</a:t>
                </a:r>
                <a:endParaRPr kumimoji="1" lang="zh-CN" altLang="en-US" sz="1000">
                  <a:solidFill>
                    <a:schemeClr val="tx1"/>
                  </a:solidFill>
                  <a:latin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  <p:sp>
            <p:nvSpPr>
              <p:cNvPr id="62" name="矩形 61">
                <a:extLst>
                  <a:ext uri="{FF2B5EF4-FFF2-40B4-BE49-F238E27FC236}">
                    <a16:creationId xmlns:a16="http://schemas.microsoft.com/office/drawing/2014/main" id="{4F4730AE-94B4-064D-967C-D106A1D6428F}"/>
                  </a:ext>
                </a:extLst>
              </p:cNvPr>
              <p:cNvSpPr/>
              <p:nvPr/>
            </p:nvSpPr>
            <p:spPr>
              <a:xfrm>
                <a:off x="831632" y="3772981"/>
                <a:ext cx="1195339" cy="36789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1000">
                    <a:solidFill>
                      <a:schemeClr val="tx1"/>
                    </a:solidFill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Buffer</a:t>
                </a:r>
                <a:endParaRPr kumimoji="1" lang="zh-CN" altLang="en-US" sz="1000">
                  <a:solidFill>
                    <a:schemeClr val="tx1"/>
                  </a:solidFill>
                  <a:latin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</p:grp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C5B9253F-FC63-1944-9EDF-160EC1EAA6B6}"/>
                </a:ext>
              </a:extLst>
            </p:cNvPr>
            <p:cNvSpPr/>
            <p:nvPr/>
          </p:nvSpPr>
          <p:spPr>
            <a:xfrm>
              <a:off x="843209" y="4297219"/>
              <a:ext cx="1195339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Channel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512176AC-89F4-584B-8192-A330A979BDEC}"/>
              </a:ext>
            </a:extLst>
          </p:cNvPr>
          <p:cNvGrpSpPr/>
          <p:nvPr/>
        </p:nvGrpSpPr>
        <p:grpSpPr>
          <a:xfrm>
            <a:off x="1268907" y="837402"/>
            <a:ext cx="1815408" cy="2782784"/>
            <a:chOff x="1268907" y="1082211"/>
            <a:chExt cx="1815408" cy="2782784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4E04537B-A432-6440-8FB4-1D3E49458EC9}"/>
                </a:ext>
              </a:extLst>
            </p:cNvPr>
            <p:cNvGrpSpPr/>
            <p:nvPr/>
          </p:nvGrpSpPr>
          <p:grpSpPr>
            <a:xfrm>
              <a:off x="1268907" y="1082211"/>
              <a:ext cx="1815408" cy="2782784"/>
              <a:chOff x="3528001" y="3305524"/>
              <a:chExt cx="1815408" cy="2782784"/>
            </a:xfrm>
          </p:grpSpPr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150D8B4E-858A-3B4E-A563-2DB6EDB01546}"/>
                  </a:ext>
                </a:extLst>
              </p:cNvPr>
              <p:cNvSpPr/>
              <p:nvPr/>
            </p:nvSpPr>
            <p:spPr>
              <a:xfrm>
                <a:off x="3537190" y="3740185"/>
                <a:ext cx="1806218" cy="2348123"/>
              </a:xfrm>
              <a:prstGeom prst="rect">
                <a:avLst/>
              </a:prstGeom>
              <a:solidFill>
                <a:srgbClr val="FFFFE0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000">
                  <a:solidFill>
                    <a:schemeClr val="tx1"/>
                  </a:solidFill>
                  <a:latin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FDD2D0B0-BDDE-CD4E-A356-5916B0655440}"/>
                  </a:ext>
                </a:extLst>
              </p:cNvPr>
              <p:cNvSpPr/>
              <p:nvPr/>
            </p:nvSpPr>
            <p:spPr>
              <a:xfrm>
                <a:off x="3528001" y="3305524"/>
                <a:ext cx="1815408" cy="434662"/>
              </a:xfrm>
              <a:prstGeom prst="rect">
                <a:avLst/>
              </a:prstGeom>
              <a:solidFill>
                <a:srgbClr val="FFFFE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100" b="1">
                    <a:solidFill>
                      <a:schemeClr val="tx1"/>
                    </a:solidFill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面向对象</a:t>
                </a:r>
                <a:endParaRPr kumimoji="1" lang="zh-CN" altLang="en-US" sz="1100" b="1">
                  <a:solidFill>
                    <a:schemeClr val="tx1"/>
                  </a:solidFill>
                  <a:latin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C24077DA-4DE0-1B4E-A11D-9152BA9A8F79}"/>
                  </a:ext>
                </a:extLst>
              </p:cNvPr>
              <p:cNvSpPr/>
              <p:nvPr/>
            </p:nvSpPr>
            <p:spPr>
              <a:xfrm>
                <a:off x="3905265" y="3991495"/>
                <a:ext cx="1070069" cy="36789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000">
                    <a:solidFill>
                      <a:schemeClr val="tx1"/>
                    </a:solidFill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类</a:t>
                </a:r>
                <a:endParaRPr kumimoji="1" lang="zh-CN" altLang="en-US" sz="1000">
                  <a:solidFill>
                    <a:schemeClr val="tx1"/>
                  </a:solidFill>
                  <a:latin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FA17DED6-3140-C443-910C-AF33CF99323D}"/>
                  </a:ext>
                </a:extLst>
              </p:cNvPr>
              <p:cNvSpPr/>
              <p:nvPr/>
            </p:nvSpPr>
            <p:spPr>
              <a:xfrm>
                <a:off x="3905265" y="4491553"/>
                <a:ext cx="1070069" cy="36789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000">
                    <a:solidFill>
                      <a:schemeClr val="tx1"/>
                    </a:solidFill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接口</a:t>
                </a:r>
                <a:endParaRPr kumimoji="1" lang="zh-CN" altLang="en-US" sz="1000">
                  <a:solidFill>
                    <a:schemeClr val="tx1"/>
                  </a:solidFill>
                  <a:latin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0CA222AB-6E0F-DD4D-98D7-284CC68D4D27}"/>
                  </a:ext>
                </a:extLst>
              </p:cNvPr>
              <p:cNvSpPr/>
              <p:nvPr/>
            </p:nvSpPr>
            <p:spPr>
              <a:xfrm>
                <a:off x="3905264" y="4991611"/>
                <a:ext cx="1070069" cy="36789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000">
                    <a:solidFill>
                      <a:schemeClr val="tx1"/>
                    </a:solidFill>
                    <a:latin typeface="Menlo" panose="020B0609030804020204" pitchFamily="49" charset="0"/>
                    <a:ea typeface="Menlo" panose="020B0609030804020204" pitchFamily="49" charset="0"/>
                    <a:cs typeface="Menlo" panose="020B0609030804020204" pitchFamily="49" charset="0"/>
                  </a:rPr>
                  <a:t>抽象类</a:t>
                </a:r>
                <a:endParaRPr kumimoji="1" lang="zh-CN" altLang="en-US" sz="1000">
                  <a:solidFill>
                    <a:schemeClr val="tx1"/>
                  </a:solidFill>
                  <a:latin typeface="Menlo" panose="020B0609030804020204" pitchFamily="49" charset="0"/>
                  <a:cs typeface="Menlo" panose="020B0609030804020204" pitchFamily="49" charset="0"/>
                </a:endParaRPr>
              </a:p>
            </p:txBody>
          </p:sp>
        </p:grp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3774EB97-E8AD-1145-8A6B-8CDF311FD048}"/>
                </a:ext>
              </a:extLst>
            </p:cNvPr>
            <p:cNvSpPr/>
            <p:nvPr/>
          </p:nvSpPr>
          <p:spPr>
            <a:xfrm>
              <a:off x="1643667" y="3268356"/>
              <a:ext cx="1070069" cy="36789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000">
                  <a:solidFill>
                    <a:schemeClr val="tx1"/>
                  </a:solidFill>
                  <a:latin typeface="Menlo" panose="020B0609030804020204" pitchFamily="49" charset="0"/>
                  <a:ea typeface="Menlo" panose="020B0609030804020204" pitchFamily="49" charset="0"/>
                  <a:cs typeface="Menlo" panose="020B0609030804020204" pitchFamily="49" charset="0"/>
                </a:rPr>
                <a:t>枚举</a:t>
              </a:r>
              <a:endPara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5585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282D7B6-7489-BF47-A3F6-24105F37D77B}"/>
              </a:ext>
            </a:extLst>
          </p:cNvPr>
          <p:cNvSpPr txBox="1"/>
          <p:nvPr/>
        </p:nvSpPr>
        <p:spPr>
          <a:xfrm>
            <a:off x="354530" y="337728"/>
            <a:ext cx="49644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语言世界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–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复杂数据类型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–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容器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E3E23A49-8158-5B4A-85A9-62A96977B466}"/>
              </a:ext>
            </a:extLst>
          </p:cNvPr>
          <p:cNvSpPr/>
          <p:nvPr/>
        </p:nvSpPr>
        <p:spPr>
          <a:xfrm>
            <a:off x="4814541" y="2164605"/>
            <a:ext cx="1261781" cy="4346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 b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Collection</a:t>
            </a:r>
            <a:endParaRPr kumimoji="1" lang="zh-CN" altLang="en-US" sz="1100" b="1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716D8901-D034-BD4F-A491-6D02F2A504C3}"/>
              </a:ext>
            </a:extLst>
          </p:cNvPr>
          <p:cNvSpPr/>
          <p:nvPr/>
        </p:nvSpPr>
        <p:spPr>
          <a:xfrm>
            <a:off x="4814541" y="3159015"/>
            <a:ext cx="1261781" cy="4346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List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261A0463-04F8-EF4C-85FD-BA42CCE5F0C3}"/>
              </a:ext>
            </a:extLst>
          </p:cNvPr>
          <p:cNvSpPr/>
          <p:nvPr/>
        </p:nvSpPr>
        <p:spPr>
          <a:xfrm>
            <a:off x="1943074" y="3159015"/>
            <a:ext cx="1261781" cy="4346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Queue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7C4AD07E-90DE-484B-AC97-110965756D36}"/>
              </a:ext>
            </a:extLst>
          </p:cNvPr>
          <p:cNvSpPr/>
          <p:nvPr/>
        </p:nvSpPr>
        <p:spPr>
          <a:xfrm>
            <a:off x="7492825" y="3159015"/>
            <a:ext cx="1261781" cy="4346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Set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6" name="肘形连接符 15">
            <a:extLst>
              <a:ext uri="{FF2B5EF4-FFF2-40B4-BE49-F238E27FC236}">
                <a16:creationId xmlns:a16="http://schemas.microsoft.com/office/drawing/2014/main" id="{B31F19C9-3724-F844-8FB1-5C941975F061}"/>
              </a:ext>
            </a:extLst>
          </p:cNvPr>
          <p:cNvCxnSpPr>
            <a:stCxn id="69" idx="0"/>
            <a:endCxn id="67" idx="2"/>
          </p:cNvCxnSpPr>
          <p:nvPr/>
        </p:nvCxnSpPr>
        <p:spPr>
          <a:xfrm rot="5400000" flipH="1" flipV="1">
            <a:off x="3729824" y="1443408"/>
            <a:ext cx="559748" cy="2871467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肘形连接符 70">
            <a:extLst>
              <a:ext uri="{FF2B5EF4-FFF2-40B4-BE49-F238E27FC236}">
                <a16:creationId xmlns:a16="http://schemas.microsoft.com/office/drawing/2014/main" id="{B4469756-1FDD-AB42-8E29-9AEF7E95153D}"/>
              </a:ext>
            </a:extLst>
          </p:cNvPr>
          <p:cNvCxnSpPr>
            <a:cxnSpLocks/>
            <a:stCxn id="70" idx="0"/>
            <a:endCxn id="67" idx="2"/>
          </p:cNvCxnSpPr>
          <p:nvPr/>
        </p:nvCxnSpPr>
        <p:spPr>
          <a:xfrm rot="16200000" flipV="1">
            <a:off x="6504700" y="1539999"/>
            <a:ext cx="559748" cy="267828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3D599CD8-72F3-C040-B998-29210ACD20F3}"/>
              </a:ext>
            </a:extLst>
          </p:cNvPr>
          <p:cNvCxnSpPr>
            <a:stCxn id="68" idx="0"/>
            <a:endCxn id="67" idx="2"/>
          </p:cNvCxnSpPr>
          <p:nvPr/>
        </p:nvCxnSpPr>
        <p:spPr>
          <a:xfrm flipV="1">
            <a:off x="5445432" y="2599267"/>
            <a:ext cx="0" cy="5597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矩形 72">
            <a:extLst>
              <a:ext uri="{FF2B5EF4-FFF2-40B4-BE49-F238E27FC236}">
                <a16:creationId xmlns:a16="http://schemas.microsoft.com/office/drawing/2014/main" id="{79D33C6D-3043-944A-AC48-2B2A710C1ED6}"/>
              </a:ext>
            </a:extLst>
          </p:cNvPr>
          <p:cNvSpPr/>
          <p:nvPr/>
        </p:nvSpPr>
        <p:spPr>
          <a:xfrm>
            <a:off x="4814541" y="1450069"/>
            <a:ext cx="1261781" cy="4346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Iterable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A85C99DE-7BD6-FA4A-8487-EFC3008B6FDF}"/>
              </a:ext>
            </a:extLst>
          </p:cNvPr>
          <p:cNvCxnSpPr>
            <a:cxnSpLocks/>
            <a:stCxn id="67" idx="0"/>
            <a:endCxn id="73" idx="2"/>
          </p:cNvCxnSpPr>
          <p:nvPr/>
        </p:nvCxnSpPr>
        <p:spPr>
          <a:xfrm flipV="1">
            <a:off x="5445432" y="1884731"/>
            <a:ext cx="0" cy="2798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矩形 74">
            <a:extLst>
              <a:ext uri="{FF2B5EF4-FFF2-40B4-BE49-F238E27FC236}">
                <a16:creationId xmlns:a16="http://schemas.microsoft.com/office/drawing/2014/main" id="{CC65E76A-B120-2D4A-808A-4375F6E3AC77}"/>
              </a:ext>
            </a:extLst>
          </p:cNvPr>
          <p:cNvSpPr/>
          <p:nvPr/>
        </p:nvSpPr>
        <p:spPr>
          <a:xfrm>
            <a:off x="1943074" y="4027776"/>
            <a:ext cx="1261781" cy="4346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Deque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76" name="直线箭头连接符 75">
            <a:extLst>
              <a:ext uri="{FF2B5EF4-FFF2-40B4-BE49-F238E27FC236}">
                <a16:creationId xmlns:a16="http://schemas.microsoft.com/office/drawing/2014/main" id="{44A12881-CB12-CF4C-9FE9-71A329DDE8F1}"/>
              </a:ext>
            </a:extLst>
          </p:cNvPr>
          <p:cNvCxnSpPr>
            <a:cxnSpLocks/>
            <a:stCxn id="75" idx="0"/>
            <a:endCxn id="69" idx="2"/>
          </p:cNvCxnSpPr>
          <p:nvPr/>
        </p:nvCxnSpPr>
        <p:spPr>
          <a:xfrm flipV="1">
            <a:off x="2573965" y="3593677"/>
            <a:ext cx="0" cy="4340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75B8431C-6E87-0B4C-8226-F4465BF5FF57}"/>
              </a:ext>
            </a:extLst>
          </p:cNvPr>
          <p:cNvSpPr/>
          <p:nvPr/>
        </p:nvSpPr>
        <p:spPr>
          <a:xfrm>
            <a:off x="268058" y="3154481"/>
            <a:ext cx="1385198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PriorityQueue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78" name="直线箭头连接符 77">
            <a:extLst>
              <a:ext uri="{FF2B5EF4-FFF2-40B4-BE49-F238E27FC236}">
                <a16:creationId xmlns:a16="http://schemas.microsoft.com/office/drawing/2014/main" id="{9B90CF3E-8E88-3047-BC53-8B21B49111A4}"/>
              </a:ext>
            </a:extLst>
          </p:cNvPr>
          <p:cNvCxnSpPr>
            <a:cxnSpLocks/>
            <a:stCxn id="77" idx="3"/>
            <a:endCxn id="69" idx="1"/>
          </p:cNvCxnSpPr>
          <p:nvPr/>
        </p:nvCxnSpPr>
        <p:spPr>
          <a:xfrm>
            <a:off x="1653256" y="3371812"/>
            <a:ext cx="289818" cy="45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矩形 81">
            <a:extLst>
              <a:ext uri="{FF2B5EF4-FFF2-40B4-BE49-F238E27FC236}">
                <a16:creationId xmlns:a16="http://schemas.microsoft.com/office/drawing/2014/main" id="{32E71F53-8A4A-D744-BA88-D294968C5470}"/>
              </a:ext>
            </a:extLst>
          </p:cNvPr>
          <p:cNvSpPr/>
          <p:nvPr/>
        </p:nvSpPr>
        <p:spPr>
          <a:xfrm>
            <a:off x="1943073" y="5019125"/>
            <a:ext cx="1261781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ArrayDeque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83" name="直线箭头连接符 82">
            <a:extLst>
              <a:ext uri="{FF2B5EF4-FFF2-40B4-BE49-F238E27FC236}">
                <a16:creationId xmlns:a16="http://schemas.microsoft.com/office/drawing/2014/main" id="{CA32B4D0-35FC-8A47-A5AC-486CDD4AA8D1}"/>
              </a:ext>
            </a:extLst>
          </p:cNvPr>
          <p:cNvCxnSpPr>
            <a:cxnSpLocks/>
            <a:stCxn id="82" idx="0"/>
            <a:endCxn id="75" idx="2"/>
          </p:cNvCxnSpPr>
          <p:nvPr/>
        </p:nvCxnSpPr>
        <p:spPr>
          <a:xfrm flipV="1">
            <a:off x="2573964" y="4462438"/>
            <a:ext cx="1" cy="5566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矩形 85">
            <a:extLst>
              <a:ext uri="{FF2B5EF4-FFF2-40B4-BE49-F238E27FC236}">
                <a16:creationId xmlns:a16="http://schemas.microsoft.com/office/drawing/2014/main" id="{45DB522E-B5D0-3543-89F9-2D6948556951}"/>
              </a:ext>
            </a:extLst>
          </p:cNvPr>
          <p:cNvSpPr/>
          <p:nvPr/>
        </p:nvSpPr>
        <p:spPr>
          <a:xfrm>
            <a:off x="4814540" y="4027776"/>
            <a:ext cx="1261781" cy="434662"/>
          </a:xfrm>
          <a:prstGeom prst="rect">
            <a:avLst/>
          </a:prstGeom>
          <a:solidFill>
            <a:srgbClr val="D4D7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AbstractList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87" name="直线箭头连接符 86">
            <a:extLst>
              <a:ext uri="{FF2B5EF4-FFF2-40B4-BE49-F238E27FC236}">
                <a16:creationId xmlns:a16="http://schemas.microsoft.com/office/drawing/2014/main" id="{F3523232-90BB-1C46-BAD7-2F784E142DED}"/>
              </a:ext>
            </a:extLst>
          </p:cNvPr>
          <p:cNvCxnSpPr>
            <a:cxnSpLocks/>
            <a:stCxn id="86" idx="0"/>
            <a:endCxn id="68" idx="2"/>
          </p:cNvCxnSpPr>
          <p:nvPr/>
        </p:nvCxnSpPr>
        <p:spPr>
          <a:xfrm flipV="1">
            <a:off x="5445431" y="3593677"/>
            <a:ext cx="1" cy="4340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矩形 91">
            <a:extLst>
              <a:ext uri="{FF2B5EF4-FFF2-40B4-BE49-F238E27FC236}">
                <a16:creationId xmlns:a16="http://schemas.microsoft.com/office/drawing/2014/main" id="{BC347378-E932-DD42-870E-3568AC9D8479}"/>
              </a:ext>
            </a:extLst>
          </p:cNvPr>
          <p:cNvSpPr/>
          <p:nvPr/>
        </p:nvSpPr>
        <p:spPr>
          <a:xfrm>
            <a:off x="3512326" y="5019125"/>
            <a:ext cx="1141752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LinkdedList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18A62144-F908-1142-B703-4E58A4AFDD00}"/>
              </a:ext>
            </a:extLst>
          </p:cNvPr>
          <p:cNvSpPr/>
          <p:nvPr/>
        </p:nvSpPr>
        <p:spPr>
          <a:xfrm>
            <a:off x="4874554" y="5019125"/>
            <a:ext cx="1141752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ArrayList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F1FA694D-1464-6B4C-A5C7-28775C7A6995}"/>
              </a:ext>
            </a:extLst>
          </p:cNvPr>
          <p:cNvSpPr/>
          <p:nvPr/>
        </p:nvSpPr>
        <p:spPr>
          <a:xfrm>
            <a:off x="6236782" y="5019125"/>
            <a:ext cx="1141752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Vector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95" name="直线箭头连接符 94">
            <a:extLst>
              <a:ext uri="{FF2B5EF4-FFF2-40B4-BE49-F238E27FC236}">
                <a16:creationId xmlns:a16="http://schemas.microsoft.com/office/drawing/2014/main" id="{8808D3DB-B86C-EE4E-B340-02CE3C7625F3}"/>
              </a:ext>
            </a:extLst>
          </p:cNvPr>
          <p:cNvCxnSpPr>
            <a:cxnSpLocks/>
            <a:stCxn id="93" idx="0"/>
            <a:endCxn id="86" idx="2"/>
          </p:cNvCxnSpPr>
          <p:nvPr/>
        </p:nvCxnSpPr>
        <p:spPr>
          <a:xfrm flipV="1">
            <a:off x="5445430" y="4462438"/>
            <a:ext cx="1" cy="5566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肘形连接符 97">
            <a:extLst>
              <a:ext uri="{FF2B5EF4-FFF2-40B4-BE49-F238E27FC236}">
                <a16:creationId xmlns:a16="http://schemas.microsoft.com/office/drawing/2014/main" id="{B4339989-FAF1-EB4E-9D52-ABDAF30696DF}"/>
              </a:ext>
            </a:extLst>
          </p:cNvPr>
          <p:cNvCxnSpPr>
            <a:cxnSpLocks/>
            <a:stCxn id="92" idx="0"/>
            <a:endCxn id="86" idx="2"/>
          </p:cNvCxnSpPr>
          <p:nvPr/>
        </p:nvCxnSpPr>
        <p:spPr>
          <a:xfrm rot="5400000" flipH="1" flipV="1">
            <a:off x="4485973" y="4059668"/>
            <a:ext cx="556687" cy="1362229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肘形连接符 100">
            <a:extLst>
              <a:ext uri="{FF2B5EF4-FFF2-40B4-BE49-F238E27FC236}">
                <a16:creationId xmlns:a16="http://schemas.microsoft.com/office/drawing/2014/main" id="{7D107C9B-2C1B-504C-AC26-7336C18AAAB4}"/>
              </a:ext>
            </a:extLst>
          </p:cNvPr>
          <p:cNvCxnSpPr>
            <a:cxnSpLocks/>
            <a:stCxn id="94" idx="0"/>
            <a:endCxn id="86" idx="2"/>
          </p:cNvCxnSpPr>
          <p:nvPr/>
        </p:nvCxnSpPr>
        <p:spPr>
          <a:xfrm rot="16200000" flipV="1">
            <a:off x="5848202" y="4059668"/>
            <a:ext cx="556687" cy="136222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肘形连接符 103">
            <a:extLst>
              <a:ext uri="{FF2B5EF4-FFF2-40B4-BE49-F238E27FC236}">
                <a16:creationId xmlns:a16="http://schemas.microsoft.com/office/drawing/2014/main" id="{2BE7EA61-78E1-834F-AA3B-2CE9B19FCAF0}"/>
              </a:ext>
            </a:extLst>
          </p:cNvPr>
          <p:cNvCxnSpPr>
            <a:cxnSpLocks/>
            <a:stCxn id="92" idx="0"/>
            <a:endCxn id="75" idx="3"/>
          </p:cNvCxnSpPr>
          <p:nvPr/>
        </p:nvCxnSpPr>
        <p:spPr>
          <a:xfrm rot="16200000" flipV="1">
            <a:off x="3257020" y="4192942"/>
            <a:ext cx="774018" cy="878347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矩形 106">
            <a:extLst>
              <a:ext uri="{FF2B5EF4-FFF2-40B4-BE49-F238E27FC236}">
                <a16:creationId xmlns:a16="http://schemas.microsoft.com/office/drawing/2014/main" id="{131F8946-D840-D04A-8EC2-63ABA90B3D39}"/>
              </a:ext>
            </a:extLst>
          </p:cNvPr>
          <p:cNvSpPr/>
          <p:nvPr/>
        </p:nvSpPr>
        <p:spPr>
          <a:xfrm>
            <a:off x="6236782" y="5855363"/>
            <a:ext cx="1141752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Stack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08" name="直线箭头连接符 107">
            <a:extLst>
              <a:ext uri="{FF2B5EF4-FFF2-40B4-BE49-F238E27FC236}">
                <a16:creationId xmlns:a16="http://schemas.microsoft.com/office/drawing/2014/main" id="{509B27FE-7658-A549-9F4B-01CAF068183B}"/>
              </a:ext>
            </a:extLst>
          </p:cNvPr>
          <p:cNvCxnSpPr>
            <a:cxnSpLocks/>
            <a:stCxn id="107" idx="0"/>
            <a:endCxn id="94" idx="2"/>
          </p:cNvCxnSpPr>
          <p:nvPr/>
        </p:nvCxnSpPr>
        <p:spPr>
          <a:xfrm flipV="1">
            <a:off x="6807658" y="5453787"/>
            <a:ext cx="0" cy="4015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矩形 110">
            <a:extLst>
              <a:ext uri="{FF2B5EF4-FFF2-40B4-BE49-F238E27FC236}">
                <a16:creationId xmlns:a16="http://schemas.microsoft.com/office/drawing/2014/main" id="{C43C1063-5106-0E4D-A80D-C1E60A7695D1}"/>
              </a:ext>
            </a:extLst>
          </p:cNvPr>
          <p:cNvSpPr/>
          <p:nvPr/>
        </p:nvSpPr>
        <p:spPr>
          <a:xfrm>
            <a:off x="6775987" y="4030384"/>
            <a:ext cx="1141752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TreeSet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2" name="矩形 111">
            <a:extLst>
              <a:ext uri="{FF2B5EF4-FFF2-40B4-BE49-F238E27FC236}">
                <a16:creationId xmlns:a16="http://schemas.microsoft.com/office/drawing/2014/main" id="{7A072F1E-B1B9-614D-A916-118F22A2B3E4}"/>
              </a:ext>
            </a:extLst>
          </p:cNvPr>
          <p:cNvSpPr/>
          <p:nvPr/>
        </p:nvSpPr>
        <p:spPr>
          <a:xfrm>
            <a:off x="8445687" y="4029249"/>
            <a:ext cx="1141752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HashSet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3" name="矩形 112">
            <a:extLst>
              <a:ext uri="{FF2B5EF4-FFF2-40B4-BE49-F238E27FC236}">
                <a16:creationId xmlns:a16="http://schemas.microsoft.com/office/drawing/2014/main" id="{98CB3A82-7C9F-8644-AB36-E098F65CB75E}"/>
              </a:ext>
            </a:extLst>
          </p:cNvPr>
          <p:cNvSpPr/>
          <p:nvPr/>
        </p:nvSpPr>
        <p:spPr>
          <a:xfrm>
            <a:off x="8335449" y="5019125"/>
            <a:ext cx="1362227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linkdedHashSet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14" name="直线箭头连接符 113">
            <a:extLst>
              <a:ext uri="{FF2B5EF4-FFF2-40B4-BE49-F238E27FC236}">
                <a16:creationId xmlns:a16="http://schemas.microsoft.com/office/drawing/2014/main" id="{0EB9A270-84DF-F041-9537-F638AF2E861E}"/>
              </a:ext>
            </a:extLst>
          </p:cNvPr>
          <p:cNvCxnSpPr>
            <a:cxnSpLocks/>
            <a:stCxn id="113" idx="0"/>
            <a:endCxn id="112" idx="2"/>
          </p:cNvCxnSpPr>
          <p:nvPr/>
        </p:nvCxnSpPr>
        <p:spPr>
          <a:xfrm flipV="1">
            <a:off x="9016563" y="4463911"/>
            <a:ext cx="0" cy="5552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肘形连接符 116">
            <a:extLst>
              <a:ext uri="{FF2B5EF4-FFF2-40B4-BE49-F238E27FC236}">
                <a16:creationId xmlns:a16="http://schemas.microsoft.com/office/drawing/2014/main" id="{B1FE391B-218D-834D-8CC2-8B75B3E78A60}"/>
              </a:ext>
            </a:extLst>
          </p:cNvPr>
          <p:cNvCxnSpPr>
            <a:cxnSpLocks/>
            <a:stCxn id="112" idx="0"/>
            <a:endCxn id="70" idx="2"/>
          </p:cNvCxnSpPr>
          <p:nvPr/>
        </p:nvCxnSpPr>
        <p:spPr>
          <a:xfrm rot="16200000" flipV="1">
            <a:off x="8352354" y="3365039"/>
            <a:ext cx="435572" cy="89284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肘形连接符 119">
            <a:extLst>
              <a:ext uri="{FF2B5EF4-FFF2-40B4-BE49-F238E27FC236}">
                <a16:creationId xmlns:a16="http://schemas.microsoft.com/office/drawing/2014/main" id="{CBF584A6-E617-F446-929C-02B92CE2407F}"/>
              </a:ext>
            </a:extLst>
          </p:cNvPr>
          <p:cNvCxnSpPr>
            <a:cxnSpLocks/>
            <a:stCxn id="111" idx="0"/>
            <a:endCxn id="70" idx="2"/>
          </p:cNvCxnSpPr>
          <p:nvPr/>
        </p:nvCxnSpPr>
        <p:spPr>
          <a:xfrm rot="5400000" flipH="1" flipV="1">
            <a:off x="7516936" y="3423605"/>
            <a:ext cx="436707" cy="776853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矩形 129">
            <a:extLst>
              <a:ext uri="{FF2B5EF4-FFF2-40B4-BE49-F238E27FC236}">
                <a16:creationId xmlns:a16="http://schemas.microsoft.com/office/drawing/2014/main" id="{A9430A34-21DD-134A-A4F9-F8814F0AEA0E}"/>
              </a:ext>
            </a:extLst>
          </p:cNvPr>
          <p:cNvSpPr/>
          <p:nvPr/>
        </p:nvSpPr>
        <p:spPr>
          <a:xfrm>
            <a:off x="10060583" y="2164604"/>
            <a:ext cx="1261781" cy="43466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 b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Map</a:t>
            </a:r>
            <a:endParaRPr kumimoji="1" lang="zh-CN" altLang="en-US" sz="1100" b="1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317385FD-B87E-9549-8959-E86EE0A771B6}"/>
              </a:ext>
            </a:extLst>
          </p:cNvPr>
          <p:cNvSpPr/>
          <p:nvPr/>
        </p:nvSpPr>
        <p:spPr>
          <a:xfrm>
            <a:off x="9394257" y="3154481"/>
            <a:ext cx="1141752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TreeMap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BE39A78E-FF1D-2240-B0D5-84C3ED31BC13}"/>
              </a:ext>
            </a:extLst>
          </p:cNvPr>
          <p:cNvSpPr/>
          <p:nvPr/>
        </p:nvSpPr>
        <p:spPr>
          <a:xfrm>
            <a:off x="10841070" y="3154481"/>
            <a:ext cx="1141752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HashMap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33" name="肘形连接符 132">
            <a:extLst>
              <a:ext uri="{FF2B5EF4-FFF2-40B4-BE49-F238E27FC236}">
                <a16:creationId xmlns:a16="http://schemas.microsoft.com/office/drawing/2014/main" id="{772B331A-999E-E54D-9373-5627321B129B}"/>
              </a:ext>
            </a:extLst>
          </p:cNvPr>
          <p:cNvCxnSpPr>
            <a:cxnSpLocks/>
            <a:stCxn id="131" idx="0"/>
            <a:endCxn id="130" idx="2"/>
          </p:cNvCxnSpPr>
          <p:nvPr/>
        </p:nvCxnSpPr>
        <p:spPr>
          <a:xfrm rot="5400000" flipH="1" flipV="1">
            <a:off x="10050696" y="2513704"/>
            <a:ext cx="555215" cy="72634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肘形连接符 135">
            <a:extLst>
              <a:ext uri="{FF2B5EF4-FFF2-40B4-BE49-F238E27FC236}">
                <a16:creationId xmlns:a16="http://schemas.microsoft.com/office/drawing/2014/main" id="{0B1F18A7-3A32-2745-9FF9-2CFC3A13370D}"/>
              </a:ext>
            </a:extLst>
          </p:cNvPr>
          <p:cNvCxnSpPr>
            <a:cxnSpLocks/>
            <a:stCxn id="132" idx="0"/>
            <a:endCxn id="130" idx="2"/>
          </p:cNvCxnSpPr>
          <p:nvPr/>
        </p:nvCxnSpPr>
        <p:spPr>
          <a:xfrm rot="16200000" flipV="1">
            <a:off x="10774103" y="2516638"/>
            <a:ext cx="555215" cy="72047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矩形 138">
            <a:extLst>
              <a:ext uri="{FF2B5EF4-FFF2-40B4-BE49-F238E27FC236}">
                <a16:creationId xmlns:a16="http://schemas.microsoft.com/office/drawing/2014/main" id="{3C447E84-D6B8-8C40-8EA0-3C7914A30FD7}"/>
              </a:ext>
            </a:extLst>
          </p:cNvPr>
          <p:cNvSpPr/>
          <p:nvPr/>
        </p:nvSpPr>
        <p:spPr>
          <a:xfrm>
            <a:off x="10738810" y="3927026"/>
            <a:ext cx="1346271" cy="43466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LinkedHashMap</a:t>
            </a:r>
            <a:endParaRPr kumimoji="1" lang="zh-CN" altLang="en-US" sz="11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40" name="直线箭头连接符 139">
            <a:extLst>
              <a:ext uri="{FF2B5EF4-FFF2-40B4-BE49-F238E27FC236}">
                <a16:creationId xmlns:a16="http://schemas.microsoft.com/office/drawing/2014/main" id="{9A86B824-1C77-174D-B56F-0C25D0FC9704}"/>
              </a:ext>
            </a:extLst>
          </p:cNvPr>
          <p:cNvCxnSpPr>
            <a:cxnSpLocks/>
            <a:stCxn id="139" idx="0"/>
            <a:endCxn id="132" idx="2"/>
          </p:cNvCxnSpPr>
          <p:nvPr/>
        </p:nvCxnSpPr>
        <p:spPr>
          <a:xfrm flipV="1">
            <a:off x="11411946" y="3589143"/>
            <a:ext cx="0" cy="3378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文本框 142">
            <a:extLst>
              <a:ext uri="{FF2B5EF4-FFF2-40B4-BE49-F238E27FC236}">
                <a16:creationId xmlns:a16="http://schemas.microsoft.com/office/drawing/2014/main" id="{DAADB60C-9080-8B4B-8624-D3CF9E76E807}"/>
              </a:ext>
            </a:extLst>
          </p:cNvPr>
          <p:cNvSpPr txBox="1"/>
          <p:nvPr/>
        </p:nvSpPr>
        <p:spPr>
          <a:xfrm>
            <a:off x="3424012" y="2239364"/>
            <a:ext cx="1171371" cy="285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11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同类元素的集合</a:t>
            </a:r>
            <a:endParaRPr kumimoji="1" lang="en-US" altLang="zh-CN" sz="1100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44" name="文本框 143">
            <a:extLst>
              <a:ext uri="{FF2B5EF4-FFF2-40B4-BE49-F238E27FC236}">
                <a16:creationId xmlns:a16="http://schemas.microsoft.com/office/drawing/2014/main" id="{340E4D83-C29C-9E44-A4BF-C266FDF0B472}"/>
              </a:ext>
            </a:extLst>
          </p:cNvPr>
          <p:cNvSpPr txBox="1"/>
          <p:nvPr/>
        </p:nvSpPr>
        <p:spPr>
          <a:xfrm>
            <a:off x="8793762" y="2239364"/>
            <a:ext cx="1171371" cy="285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en-US" altLang="zh-CN" sz="11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A</a:t>
            </a:r>
            <a:r>
              <a:rPr kumimoji="1" lang="zh-CN" altLang="en-US" sz="11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1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-&gt;</a:t>
            </a:r>
            <a:r>
              <a:rPr kumimoji="1" lang="zh-CN" altLang="en-US" sz="11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1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B</a:t>
            </a:r>
            <a:r>
              <a:rPr kumimoji="1" lang="zh-CN" altLang="en-US" sz="11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 映射</a:t>
            </a:r>
            <a:endParaRPr kumimoji="1" lang="en-US" altLang="zh-CN" sz="1100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0502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282D7B6-7489-BF47-A3F6-24105F37D77B}"/>
              </a:ext>
            </a:extLst>
          </p:cNvPr>
          <p:cNvSpPr txBox="1"/>
          <p:nvPr/>
        </p:nvSpPr>
        <p:spPr>
          <a:xfrm>
            <a:off x="354529" y="337728"/>
            <a:ext cx="4460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语言世界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–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复杂数据类型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–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并发容器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6695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282D7B6-7489-BF47-A3F6-24105F37D77B}"/>
              </a:ext>
            </a:extLst>
          </p:cNvPr>
          <p:cNvSpPr txBox="1"/>
          <p:nvPr/>
        </p:nvSpPr>
        <p:spPr>
          <a:xfrm>
            <a:off x="354529" y="337728"/>
            <a:ext cx="4460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语言世界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–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线程池任务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A315E3F-DC7F-CF41-A7F8-A688A0C0C4E5}"/>
              </a:ext>
            </a:extLst>
          </p:cNvPr>
          <p:cNvSpPr/>
          <p:nvPr/>
        </p:nvSpPr>
        <p:spPr>
          <a:xfrm>
            <a:off x="765344" y="1530859"/>
            <a:ext cx="1612927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主线程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EADEBED-CC62-714E-BBC3-276DE7CDA29D}"/>
              </a:ext>
            </a:extLst>
          </p:cNvPr>
          <p:cNvSpPr/>
          <p:nvPr/>
        </p:nvSpPr>
        <p:spPr>
          <a:xfrm>
            <a:off x="4008077" y="1530859"/>
            <a:ext cx="1612927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任务线程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A9626CCC-A44F-3D40-AC88-D53DE6574E8F}"/>
              </a:ext>
            </a:extLst>
          </p:cNvPr>
          <p:cNvCxnSpPr>
            <a:stCxn id="3" idx="2"/>
          </p:cNvCxnSpPr>
          <p:nvPr/>
        </p:nvCxnSpPr>
        <p:spPr>
          <a:xfrm flipH="1">
            <a:off x="1571807" y="1869413"/>
            <a:ext cx="1" cy="35323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730892F3-0BE9-3D41-955D-1C035672376E}"/>
              </a:ext>
            </a:extLst>
          </p:cNvPr>
          <p:cNvCxnSpPr/>
          <p:nvPr/>
        </p:nvCxnSpPr>
        <p:spPr>
          <a:xfrm flipH="1">
            <a:off x="4814540" y="1869412"/>
            <a:ext cx="1" cy="35323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B026898A-28F8-F648-9649-DFC39068CF0D}"/>
              </a:ext>
            </a:extLst>
          </p:cNvPr>
          <p:cNvCxnSpPr/>
          <p:nvPr/>
        </p:nvCxnSpPr>
        <p:spPr>
          <a:xfrm>
            <a:off x="1571807" y="2904067"/>
            <a:ext cx="32427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46EFA392-00D0-3745-B5B7-A04338CD60B6}"/>
              </a:ext>
            </a:extLst>
          </p:cNvPr>
          <p:cNvSpPr txBox="1"/>
          <p:nvPr/>
        </p:nvSpPr>
        <p:spPr>
          <a:xfrm>
            <a:off x="2297447" y="2639323"/>
            <a:ext cx="1791453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提交</a:t>
            </a:r>
            <a:r>
              <a:rPr kumimoji="1" lang="en-US" altLang="zh-CN" sz="800">
                <a:latin typeface="Menlo" panose="020B0609030804020204" pitchFamily="49" charset="0"/>
                <a:ea typeface="微软雅黑" panose="020B0503020204020204" pitchFamily="34" charset="-122"/>
              </a:rPr>
              <a:t>Runnable/Callable&lt;T&gt;</a:t>
            </a:r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6BAF7CAA-77A5-094E-9EF0-C4ED6875BD6E}"/>
              </a:ext>
            </a:extLst>
          </p:cNvPr>
          <p:cNvCxnSpPr/>
          <p:nvPr/>
        </p:nvCxnSpPr>
        <p:spPr>
          <a:xfrm>
            <a:off x="1571807" y="4068798"/>
            <a:ext cx="32427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35069EEC-B8B2-6847-AC40-ED31F3038558}"/>
              </a:ext>
            </a:extLst>
          </p:cNvPr>
          <p:cNvSpPr txBox="1"/>
          <p:nvPr/>
        </p:nvSpPr>
        <p:spPr>
          <a:xfrm>
            <a:off x="2297447" y="3804054"/>
            <a:ext cx="1791453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kumimoji="1" lang="en-US" altLang="zh-CN" sz="800">
                <a:latin typeface="Menlo" panose="020B0609030804020204" pitchFamily="49" charset="0"/>
                <a:ea typeface="微软雅黑" panose="020B0503020204020204" pitchFamily="34" charset="-122"/>
              </a:rPr>
              <a:t>get</a:t>
            </a: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（）</a:t>
            </a: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F1B912D3-212A-4A4C-912A-5F28194D94DA}"/>
              </a:ext>
            </a:extLst>
          </p:cNvPr>
          <p:cNvCxnSpPr>
            <a:cxnSpLocks/>
          </p:cNvCxnSpPr>
          <p:nvPr/>
        </p:nvCxnSpPr>
        <p:spPr>
          <a:xfrm rot="10800000">
            <a:off x="1571807" y="3056466"/>
            <a:ext cx="32427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8642429A-B3D7-4C40-9815-4C280451B8A3}"/>
              </a:ext>
            </a:extLst>
          </p:cNvPr>
          <p:cNvSpPr txBox="1"/>
          <p:nvPr/>
        </p:nvSpPr>
        <p:spPr>
          <a:xfrm>
            <a:off x="2297447" y="3088647"/>
            <a:ext cx="1791453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返回</a:t>
            </a:r>
            <a:r>
              <a:rPr kumimoji="1" lang="en-US" altLang="zh-CN" sz="800">
                <a:latin typeface="Menlo" panose="020B0609030804020204" pitchFamily="49" charset="0"/>
                <a:ea typeface="微软雅黑" panose="020B0503020204020204" pitchFamily="34" charset="-122"/>
              </a:rPr>
              <a:t>FutureTask&lt;T&gt;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586B606-9D5E-834C-B962-06DBE2B8F336}"/>
              </a:ext>
            </a:extLst>
          </p:cNvPr>
          <p:cNvSpPr txBox="1"/>
          <p:nvPr/>
        </p:nvSpPr>
        <p:spPr>
          <a:xfrm>
            <a:off x="1571807" y="4502702"/>
            <a:ext cx="510208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阻塞</a:t>
            </a: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9115ACB1-65AE-D042-83E5-75C8F717B951}"/>
              </a:ext>
            </a:extLst>
          </p:cNvPr>
          <p:cNvCxnSpPr>
            <a:cxnSpLocks/>
          </p:cNvCxnSpPr>
          <p:nvPr/>
        </p:nvCxnSpPr>
        <p:spPr>
          <a:xfrm rot="10800000">
            <a:off x="1571807" y="5016768"/>
            <a:ext cx="32427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80E28AE0-3483-C344-9C35-463D9FD0696A}"/>
              </a:ext>
            </a:extLst>
          </p:cNvPr>
          <p:cNvSpPr txBox="1"/>
          <p:nvPr/>
        </p:nvSpPr>
        <p:spPr>
          <a:xfrm>
            <a:off x="2297447" y="5048949"/>
            <a:ext cx="1791453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返回执行结果</a:t>
            </a: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A1FC447-58F8-D24B-A31D-B00F936CF7BF}"/>
              </a:ext>
            </a:extLst>
          </p:cNvPr>
          <p:cNvSpPr/>
          <p:nvPr/>
        </p:nvSpPr>
        <p:spPr>
          <a:xfrm>
            <a:off x="6096000" y="904659"/>
            <a:ext cx="2454470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FutureTask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CC279A6-CB41-C94D-87CF-1170C2CE2129}"/>
              </a:ext>
            </a:extLst>
          </p:cNvPr>
          <p:cNvSpPr/>
          <p:nvPr/>
        </p:nvSpPr>
        <p:spPr>
          <a:xfrm>
            <a:off x="6096000" y="1243213"/>
            <a:ext cx="2454470" cy="33855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state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66849D7-EA62-6346-A4FE-0BE205227D6E}"/>
              </a:ext>
            </a:extLst>
          </p:cNvPr>
          <p:cNvSpPr/>
          <p:nvPr/>
        </p:nvSpPr>
        <p:spPr>
          <a:xfrm>
            <a:off x="6096000" y="1578080"/>
            <a:ext cx="2454470" cy="33855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Callable&lt;V&gt;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callable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F99AF68-72F0-E64F-97A1-99A6DA565E30}"/>
              </a:ext>
            </a:extLst>
          </p:cNvPr>
          <p:cNvSpPr/>
          <p:nvPr/>
        </p:nvSpPr>
        <p:spPr>
          <a:xfrm>
            <a:off x="6096000" y="1921414"/>
            <a:ext cx="2454470" cy="33855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Object</a:t>
            </a:r>
            <a:r>
              <a:rPr kumimoji="1" lang="zh-CN" altLang="en-US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outcome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CD3C7A8-D8A3-7340-A85C-C253BAAD1BEC}"/>
              </a:ext>
            </a:extLst>
          </p:cNvPr>
          <p:cNvSpPr/>
          <p:nvPr/>
        </p:nvSpPr>
        <p:spPr>
          <a:xfrm>
            <a:off x="6096000" y="2259968"/>
            <a:ext cx="2454470" cy="33855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Thread runner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097D520-B14A-C847-A8A0-6DB8B016DED6}"/>
              </a:ext>
            </a:extLst>
          </p:cNvPr>
          <p:cNvSpPr/>
          <p:nvPr/>
        </p:nvSpPr>
        <p:spPr>
          <a:xfrm>
            <a:off x="6096000" y="2594835"/>
            <a:ext cx="2454470" cy="33855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WaitNode waiters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7540691-D293-0F4D-A7D1-2066B852CD09}"/>
              </a:ext>
            </a:extLst>
          </p:cNvPr>
          <p:cNvSpPr txBox="1"/>
          <p:nvPr/>
        </p:nvSpPr>
        <p:spPr>
          <a:xfrm>
            <a:off x="8756581" y="1112303"/>
            <a:ext cx="3042525" cy="386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任务执行状态（</a:t>
            </a:r>
            <a:r>
              <a:rPr kumimoji="1" lang="en" altLang="zh-CN" sz="800">
                <a:latin typeface="Menlo" panose="020B0609030804020204" pitchFamily="49" charset="0"/>
                <a:ea typeface="微软雅黑" panose="020B0503020204020204" pitchFamily="34" charset="-122"/>
              </a:rPr>
              <a:t>NEW</a:t>
            </a:r>
            <a:r>
              <a:rPr kumimoji="1" lang="en-US" altLang="zh-CN" sz="800">
                <a:latin typeface="Menlo" panose="020B0609030804020204" pitchFamily="49" charset="0"/>
                <a:ea typeface="微软雅黑" panose="020B0503020204020204" pitchFamily="34" charset="-122"/>
              </a:rPr>
              <a:t>, COMPLETING, NORMAL, EXCEPTIONAL, CANCELLED, INTERRUPTING, INTERRUPTED</a:t>
            </a: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）</a:t>
            </a: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9A155542-EEA9-8A47-86F6-2C3314BC29AB}"/>
              </a:ext>
            </a:extLst>
          </p:cNvPr>
          <p:cNvCxnSpPr>
            <a:cxnSpLocks/>
            <a:stCxn id="20" idx="3"/>
            <a:endCxn id="25" idx="1"/>
          </p:cNvCxnSpPr>
          <p:nvPr/>
        </p:nvCxnSpPr>
        <p:spPr>
          <a:xfrm flipV="1">
            <a:off x="8550470" y="1305529"/>
            <a:ext cx="206111" cy="1069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B8DFF410-9A27-E14E-817D-CD0A815E9C2B}"/>
              </a:ext>
            </a:extLst>
          </p:cNvPr>
          <p:cNvSpPr txBox="1"/>
          <p:nvPr/>
        </p:nvSpPr>
        <p:spPr>
          <a:xfrm>
            <a:off x="8756581" y="1529600"/>
            <a:ext cx="866593" cy="232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任务执行操作</a:t>
            </a: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ABC7537A-B28D-5D48-A64D-5D566FAEF8F0}"/>
              </a:ext>
            </a:extLst>
          </p:cNvPr>
          <p:cNvCxnSpPr>
            <a:cxnSpLocks/>
            <a:stCxn id="21" idx="3"/>
            <a:endCxn id="29" idx="1"/>
          </p:cNvCxnSpPr>
          <p:nvPr/>
        </p:nvCxnSpPr>
        <p:spPr>
          <a:xfrm flipV="1">
            <a:off x="8550470" y="1645946"/>
            <a:ext cx="206111" cy="10141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844AE591-98C0-BB47-A5AA-487D27C8E56E}"/>
              </a:ext>
            </a:extLst>
          </p:cNvPr>
          <p:cNvSpPr txBox="1"/>
          <p:nvPr/>
        </p:nvSpPr>
        <p:spPr>
          <a:xfrm>
            <a:off x="8824314" y="1974409"/>
            <a:ext cx="866593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任务执行结果</a:t>
            </a: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2AA0DD9F-FBF3-6644-92E4-40D2DF7F8FB8}"/>
              </a:ext>
            </a:extLst>
          </p:cNvPr>
          <p:cNvCxnSpPr>
            <a:cxnSpLocks/>
            <a:stCxn id="22" idx="3"/>
            <a:endCxn id="33" idx="1"/>
          </p:cNvCxnSpPr>
          <p:nvPr/>
        </p:nvCxnSpPr>
        <p:spPr>
          <a:xfrm>
            <a:off x="8550470" y="2090691"/>
            <a:ext cx="27384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>
            <a:extLst>
              <a:ext uri="{FF2B5EF4-FFF2-40B4-BE49-F238E27FC236}">
                <a16:creationId xmlns:a16="http://schemas.microsoft.com/office/drawing/2014/main" id="{69BF8E64-5F0D-B342-A4AA-4D4A14F05A6E}"/>
              </a:ext>
            </a:extLst>
          </p:cNvPr>
          <p:cNvSpPr txBox="1"/>
          <p:nvPr/>
        </p:nvSpPr>
        <p:spPr>
          <a:xfrm>
            <a:off x="8824314" y="2302808"/>
            <a:ext cx="1137527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执行此任务的线程</a:t>
            </a: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FB28172F-C80F-B64F-BF8A-2E8E1C46D66A}"/>
              </a:ext>
            </a:extLst>
          </p:cNvPr>
          <p:cNvCxnSpPr>
            <a:cxnSpLocks/>
            <a:stCxn id="23" idx="3"/>
            <a:endCxn id="38" idx="1"/>
          </p:cNvCxnSpPr>
          <p:nvPr/>
        </p:nvCxnSpPr>
        <p:spPr>
          <a:xfrm flipV="1">
            <a:off x="8550470" y="2419090"/>
            <a:ext cx="273844" cy="101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949E9BFF-6FF0-E945-981F-C2AE59D7A1E6}"/>
              </a:ext>
            </a:extLst>
          </p:cNvPr>
          <p:cNvSpPr txBox="1"/>
          <p:nvPr/>
        </p:nvSpPr>
        <p:spPr>
          <a:xfrm>
            <a:off x="8824313" y="2690621"/>
            <a:ext cx="1941849" cy="232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zh-CN" altLang="en-US" sz="800">
                <a:latin typeface="Menlo" panose="020B0609030804020204" pitchFamily="49" charset="0"/>
                <a:ea typeface="微软雅黑" panose="020B0503020204020204" pitchFamily="34" charset="-122"/>
              </a:rPr>
              <a:t>链表，封装了等待任务执行结果的线程</a:t>
            </a:r>
            <a:endParaRPr kumimoji="1" lang="en-US" altLang="zh-CN" sz="8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0145835B-C3A3-FF4D-BC76-3A9CB40EF7B8}"/>
              </a:ext>
            </a:extLst>
          </p:cNvPr>
          <p:cNvCxnSpPr>
            <a:cxnSpLocks/>
            <a:stCxn id="24" idx="3"/>
            <a:endCxn id="43" idx="1"/>
          </p:cNvCxnSpPr>
          <p:nvPr/>
        </p:nvCxnSpPr>
        <p:spPr>
          <a:xfrm>
            <a:off x="8550470" y="2764112"/>
            <a:ext cx="273843" cy="427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567EF1D8-B106-144D-A0B2-BDF1498C7F15}"/>
              </a:ext>
            </a:extLst>
          </p:cNvPr>
          <p:cNvSpPr/>
          <p:nvPr/>
        </p:nvSpPr>
        <p:spPr>
          <a:xfrm>
            <a:off x="6096000" y="3711557"/>
            <a:ext cx="2454470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DefaultPromise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F7E1B041-F1E3-6340-A9E5-24F49E78AC3D}"/>
              </a:ext>
            </a:extLst>
          </p:cNvPr>
          <p:cNvSpPr/>
          <p:nvPr/>
        </p:nvSpPr>
        <p:spPr>
          <a:xfrm>
            <a:off x="6096000" y="4050111"/>
            <a:ext cx="2454470" cy="33855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Object result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1F089A04-C646-544E-8295-E40209C3E8D3}"/>
              </a:ext>
            </a:extLst>
          </p:cNvPr>
          <p:cNvSpPr/>
          <p:nvPr/>
        </p:nvSpPr>
        <p:spPr>
          <a:xfrm>
            <a:off x="6096000" y="4384978"/>
            <a:ext cx="2454470" cy="33855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EventExecutor executor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A4D32B0C-E56E-C24A-B9DD-DB2ACA2C8033}"/>
              </a:ext>
            </a:extLst>
          </p:cNvPr>
          <p:cNvSpPr/>
          <p:nvPr/>
        </p:nvSpPr>
        <p:spPr>
          <a:xfrm>
            <a:off x="6096000" y="4728312"/>
            <a:ext cx="2454470" cy="33855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Object listeners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70AD5A0F-51DF-D64A-A7FA-B54491A90937}"/>
              </a:ext>
            </a:extLst>
          </p:cNvPr>
          <p:cNvSpPr/>
          <p:nvPr/>
        </p:nvSpPr>
        <p:spPr>
          <a:xfrm>
            <a:off x="6096000" y="5066866"/>
            <a:ext cx="2454470" cy="33855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short waiters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1B0C65E7-3D48-7D44-8A6F-A2AC343679D4}"/>
              </a:ext>
            </a:extLst>
          </p:cNvPr>
          <p:cNvSpPr/>
          <p:nvPr/>
        </p:nvSpPr>
        <p:spPr>
          <a:xfrm>
            <a:off x="6096000" y="5401733"/>
            <a:ext cx="2454470" cy="33855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9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boolean notifyingListeners</a:t>
            </a:r>
            <a:endParaRPr kumimoji="1" lang="zh-CN" altLang="en-US" sz="9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323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>
            <a:extLst>
              <a:ext uri="{FF2B5EF4-FFF2-40B4-BE49-F238E27FC236}">
                <a16:creationId xmlns:a16="http://schemas.microsoft.com/office/drawing/2014/main" id="{C068C9E3-DA58-7248-9626-DD0CF238C94A}"/>
              </a:ext>
            </a:extLst>
          </p:cNvPr>
          <p:cNvSpPr/>
          <p:nvPr/>
        </p:nvSpPr>
        <p:spPr>
          <a:xfrm>
            <a:off x="2167467" y="3310518"/>
            <a:ext cx="2635883" cy="220974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282D7B6-7489-BF47-A3F6-24105F37D77B}"/>
              </a:ext>
            </a:extLst>
          </p:cNvPr>
          <p:cNvSpPr txBox="1"/>
          <p:nvPr/>
        </p:nvSpPr>
        <p:spPr>
          <a:xfrm>
            <a:off x="354529" y="337728"/>
            <a:ext cx="4460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语言世界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–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线程池任务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0E28AE0-3483-C344-9C35-463D9FD0696A}"/>
              </a:ext>
            </a:extLst>
          </p:cNvPr>
          <p:cNvSpPr txBox="1"/>
          <p:nvPr/>
        </p:nvSpPr>
        <p:spPr>
          <a:xfrm>
            <a:off x="2168728" y="3369397"/>
            <a:ext cx="1063820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kumimoji="1" lang="en-US" altLang="zh-CN" sz="900" b="1">
                <a:latin typeface="Menlo" panose="020B0609030804020204" pitchFamily="49" charset="0"/>
                <a:ea typeface="微软雅黑" panose="020B0503020204020204" pitchFamily="34" charset="-122"/>
              </a:rPr>
              <a:t>NioEventLoop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B71CAC3C-0DDE-4E48-BC07-5DB4FA88562B}"/>
              </a:ext>
            </a:extLst>
          </p:cNvPr>
          <p:cNvSpPr/>
          <p:nvPr/>
        </p:nvSpPr>
        <p:spPr>
          <a:xfrm>
            <a:off x="2823955" y="3831568"/>
            <a:ext cx="1327065" cy="46952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Selector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EB4885D1-9D50-F347-ABE2-6C821172F12B}"/>
              </a:ext>
            </a:extLst>
          </p:cNvPr>
          <p:cNvSpPr/>
          <p:nvPr/>
        </p:nvSpPr>
        <p:spPr>
          <a:xfrm>
            <a:off x="5590199" y="2124879"/>
            <a:ext cx="2094541" cy="11856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7B3A40C-DD56-7648-87AF-C9EC617448CE}"/>
              </a:ext>
            </a:extLst>
          </p:cNvPr>
          <p:cNvSpPr txBox="1"/>
          <p:nvPr/>
        </p:nvSpPr>
        <p:spPr>
          <a:xfrm>
            <a:off x="5590200" y="2192558"/>
            <a:ext cx="1727352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kumimoji="1" lang="en-US" altLang="zh-CN" sz="900" b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NioServerSocketChannel</a:t>
            </a:r>
            <a:endParaRPr kumimoji="1" lang="en-US" altLang="zh-CN" sz="9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5E250B61-8002-B244-8821-2CB5A3700201}"/>
              </a:ext>
            </a:extLst>
          </p:cNvPr>
          <p:cNvSpPr/>
          <p:nvPr/>
        </p:nvSpPr>
        <p:spPr>
          <a:xfrm>
            <a:off x="5990487" y="2587840"/>
            <a:ext cx="1327065" cy="46952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pipeline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" name="圆角矩形 1">
            <a:extLst>
              <a:ext uri="{FF2B5EF4-FFF2-40B4-BE49-F238E27FC236}">
                <a16:creationId xmlns:a16="http://schemas.microsoft.com/office/drawing/2014/main" id="{C9D2766A-4913-3548-907D-5A2A786E1B6F}"/>
              </a:ext>
            </a:extLst>
          </p:cNvPr>
          <p:cNvSpPr/>
          <p:nvPr/>
        </p:nvSpPr>
        <p:spPr>
          <a:xfrm>
            <a:off x="2600689" y="4763264"/>
            <a:ext cx="1773445" cy="46952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processSelectionKeys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5E1865C9-DA64-AD4B-9E89-82AFB97E7CC8}"/>
              </a:ext>
            </a:extLst>
          </p:cNvPr>
          <p:cNvCxnSpPr>
            <a:cxnSpLocks/>
            <a:stCxn id="41" idx="2"/>
            <a:endCxn id="2" idx="0"/>
          </p:cNvCxnSpPr>
          <p:nvPr/>
        </p:nvCxnSpPr>
        <p:spPr>
          <a:xfrm flipH="1">
            <a:off x="3487412" y="4301093"/>
            <a:ext cx="76" cy="4621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肘形连接符 30">
            <a:extLst>
              <a:ext uri="{FF2B5EF4-FFF2-40B4-BE49-F238E27FC236}">
                <a16:creationId xmlns:a16="http://schemas.microsoft.com/office/drawing/2014/main" id="{2F11EE42-0E1F-3E43-B8E7-29AA54C0FEB5}"/>
              </a:ext>
            </a:extLst>
          </p:cNvPr>
          <p:cNvCxnSpPr>
            <a:cxnSpLocks/>
            <a:stCxn id="42" idx="1"/>
            <a:endCxn id="41" idx="0"/>
          </p:cNvCxnSpPr>
          <p:nvPr/>
        </p:nvCxnSpPr>
        <p:spPr>
          <a:xfrm rot="10800000" flipV="1">
            <a:off x="3487489" y="2717698"/>
            <a:ext cx="2102711" cy="111386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6E7E52D5-6DC8-A54C-8D58-E861847D413D}"/>
              </a:ext>
            </a:extLst>
          </p:cNvPr>
          <p:cNvSpPr txBox="1"/>
          <p:nvPr/>
        </p:nvSpPr>
        <p:spPr>
          <a:xfrm>
            <a:off x="3997598" y="2410027"/>
            <a:ext cx="943942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kumimoji="1" lang="en-US" altLang="zh-CN" sz="9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register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57" name="肘形连接符 56">
            <a:extLst>
              <a:ext uri="{FF2B5EF4-FFF2-40B4-BE49-F238E27FC236}">
                <a16:creationId xmlns:a16="http://schemas.microsoft.com/office/drawing/2014/main" id="{6B8FC6F8-E30E-B248-8FE3-F6DCAD493057}"/>
              </a:ext>
            </a:extLst>
          </p:cNvPr>
          <p:cNvCxnSpPr>
            <a:cxnSpLocks/>
            <a:stCxn id="2" idx="3"/>
            <a:endCxn id="46" idx="2"/>
          </p:cNvCxnSpPr>
          <p:nvPr/>
        </p:nvCxnSpPr>
        <p:spPr>
          <a:xfrm flipV="1">
            <a:off x="4374134" y="3057365"/>
            <a:ext cx="2279886" cy="194066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7DE748C7-6400-B240-BACA-8CDD1151AFBB}"/>
              </a:ext>
            </a:extLst>
          </p:cNvPr>
          <p:cNvSpPr txBox="1"/>
          <p:nvPr/>
        </p:nvSpPr>
        <p:spPr>
          <a:xfrm>
            <a:off x="5203637" y="4702557"/>
            <a:ext cx="943942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kumimoji="1" lang="en-US" altLang="zh-CN" sz="9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fireEvent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94BD2ACF-BC12-3A45-8250-C00D57306446}"/>
              </a:ext>
            </a:extLst>
          </p:cNvPr>
          <p:cNvSpPr txBox="1"/>
          <p:nvPr/>
        </p:nvSpPr>
        <p:spPr>
          <a:xfrm>
            <a:off x="3525627" y="4393969"/>
            <a:ext cx="625242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>
              <a:lnSpc>
                <a:spcPct val="125000"/>
              </a:lnSpc>
            </a:pPr>
            <a:r>
              <a:rPr kumimoji="1" lang="en-US" altLang="zh-CN" sz="90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select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1604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282D7B6-7489-BF47-A3F6-24105F37D77B}"/>
              </a:ext>
            </a:extLst>
          </p:cNvPr>
          <p:cNvSpPr txBox="1"/>
          <p:nvPr/>
        </p:nvSpPr>
        <p:spPr>
          <a:xfrm>
            <a:off x="354529" y="337728"/>
            <a:ext cx="4460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语言世界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–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AQS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锁框架</a:t>
            </a:r>
            <a:endParaRPr kumimoji="1" lang="en-US" altLang="zh-CN" sz="1600" b="1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AB1328E-6E53-2F4B-9F5B-66918F18B4B0}"/>
              </a:ext>
            </a:extLst>
          </p:cNvPr>
          <p:cNvSpPr/>
          <p:nvPr/>
        </p:nvSpPr>
        <p:spPr>
          <a:xfrm>
            <a:off x="2369434" y="1363213"/>
            <a:ext cx="3285776" cy="170196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1B8D1C9-BD53-954C-980E-26F2DF939837}"/>
              </a:ext>
            </a:extLst>
          </p:cNvPr>
          <p:cNvSpPr txBox="1"/>
          <p:nvPr/>
        </p:nvSpPr>
        <p:spPr>
          <a:xfrm>
            <a:off x="2417585" y="1430401"/>
            <a:ext cx="2193050" cy="26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lnSpc>
                <a:spcPct val="125000"/>
              </a:lnSpc>
            </a:pP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AbstractQueuedSychronizer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5D3AF17-3927-D24A-A199-A639C064082B}"/>
              </a:ext>
            </a:extLst>
          </p:cNvPr>
          <p:cNvSpPr/>
          <p:nvPr/>
        </p:nvSpPr>
        <p:spPr>
          <a:xfrm>
            <a:off x="4319904" y="1883520"/>
            <a:ext cx="1030583" cy="3287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head</a:t>
            </a:r>
            <a:r>
              <a:rPr kumimoji="1" lang="zh-CN" altLang="en-US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Node</a:t>
            </a:r>
            <a:endParaRPr kumimoji="1" lang="zh-CN" altLang="en-US" sz="8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E797575-A7C0-EB44-BC26-9E7999B4712F}"/>
              </a:ext>
            </a:extLst>
          </p:cNvPr>
          <p:cNvSpPr/>
          <p:nvPr/>
        </p:nvSpPr>
        <p:spPr>
          <a:xfrm>
            <a:off x="4319904" y="2441712"/>
            <a:ext cx="1030583" cy="3287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tail</a:t>
            </a:r>
            <a:r>
              <a:rPr kumimoji="1" lang="zh-CN" altLang="en-US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Node</a:t>
            </a:r>
            <a:endParaRPr kumimoji="1" lang="zh-CN" altLang="en-US" sz="8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2920B49-5B7B-804D-8CD9-5AA0940A70F6}"/>
              </a:ext>
            </a:extLst>
          </p:cNvPr>
          <p:cNvSpPr/>
          <p:nvPr/>
        </p:nvSpPr>
        <p:spPr>
          <a:xfrm>
            <a:off x="2621633" y="1882091"/>
            <a:ext cx="1030583" cy="3287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state</a:t>
            </a:r>
            <a:r>
              <a:rPr kumimoji="1" lang="zh-CN" altLang="en-US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int</a:t>
            </a:r>
            <a:endParaRPr kumimoji="1" lang="zh-CN" altLang="en-US" sz="8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AD7E130-17FA-3D40-A10E-4EA6B1AB55AF}"/>
              </a:ext>
            </a:extLst>
          </p:cNvPr>
          <p:cNvSpPr/>
          <p:nvPr/>
        </p:nvSpPr>
        <p:spPr>
          <a:xfrm>
            <a:off x="6717109" y="1883520"/>
            <a:ext cx="515292" cy="328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Node</a:t>
            </a:r>
            <a:endParaRPr kumimoji="1" lang="zh-CN" altLang="en-US" sz="8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EB1DEB17-A394-7F43-97BC-47DB598F9E98}"/>
              </a:ext>
            </a:extLst>
          </p:cNvPr>
          <p:cNvCxnSpPr>
            <a:cxnSpLocks/>
            <a:stCxn id="13" idx="1"/>
            <a:endCxn id="35" idx="3"/>
          </p:cNvCxnSpPr>
          <p:nvPr/>
        </p:nvCxnSpPr>
        <p:spPr>
          <a:xfrm flipH="1">
            <a:off x="6443806" y="2047900"/>
            <a:ext cx="2733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2A54FAD8-31BD-5F44-8621-0BB7B1F761A2}"/>
              </a:ext>
            </a:extLst>
          </p:cNvPr>
          <p:cNvSpPr/>
          <p:nvPr/>
        </p:nvSpPr>
        <p:spPr>
          <a:xfrm>
            <a:off x="7505704" y="1883520"/>
            <a:ext cx="515292" cy="328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Node</a:t>
            </a:r>
            <a:endParaRPr kumimoji="1" lang="zh-CN" altLang="en-US" sz="8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EE5A2BDF-A7C6-5E4A-9334-494EF142054A}"/>
              </a:ext>
            </a:extLst>
          </p:cNvPr>
          <p:cNvCxnSpPr>
            <a:cxnSpLocks/>
            <a:stCxn id="17" idx="1"/>
            <a:endCxn id="13" idx="3"/>
          </p:cNvCxnSpPr>
          <p:nvPr/>
        </p:nvCxnSpPr>
        <p:spPr>
          <a:xfrm flipH="1">
            <a:off x="7232401" y="2047900"/>
            <a:ext cx="27330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肘形连接符 26">
            <a:extLst>
              <a:ext uri="{FF2B5EF4-FFF2-40B4-BE49-F238E27FC236}">
                <a16:creationId xmlns:a16="http://schemas.microsoft.com/office/drawing/2014/main" id="{1A7F1882-489F-1B47-9674-3FEF674C3393}"/>
              </a:ext>
            </a:extLst>
          </p:cNvPr>
          <p:cNvCxnSpPr>
            <a:cxnSpLocks/>
            <a:stCxn id="7" idx="3"/>
            <a:endCxn id="17" idx="2"/>
          </p:cNvCxnSpPr>
          <p:nvPr/>
        </p:nvCxnSpPr>
        <p:spPr>
          <a:xfrm flipV="1">
            <a:off x="5350487" y="2212280"/>
            <a:ext cx="2412863" cy="393812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622EC5D9-08F4-754B-A47A-E8B007805DE4}"/>
              </a:ext>
            </a:extLst>
          </p:cNvPr>
          <p:cNvSpPr/>
          <p:nvPr/>
        </p:nvSpPr>
        <p:spPr>
          <a:xfrm>
            <a:off x="5928514" y="1883520"/>
            <a:ext cx="515292" cy="328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8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Node</a:t>
            </a:r>
            <a:endParaRPr kumimoji="1" lang="zh-CN" altLang="en-US" sz="8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ACD5E15C-0BB9-2044-9042-04430777B8BA}"/>
              </a:ext>
            </a:extLst>
          </p:cNvPr>
          <p:cNvCxnSpPr>
            <a:cxnSpLocks/>
            <a:stCxn id="35" idx="1"/>
            <a:endCxn id="6" idx="3"/>
          </p:cNvCxnSpPr>
          <p:nvPr/>
        </p:nvCxnSpPr>
        <p:spPr>
          <a:xfrm flipH="1">
            <a:off x="5350487" y="2047900"/>
            <a:ext cx="57802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左大括号 41">
            <a:extLst>
              <a:ext uri="{FF2B5EF4-FFF2-40B4-BE49-F238E27FC236}">
                <a16:creationId xmlns:a16="http://schemas.microsoft.com/office/drawing/2014/main" id="{77200654-8800-C840-B4CD-29FDB1067009}"/>
              </a:ext>
            </a:extLst>
          </p:cNvPr>
          <p:cNvSpPr/>
          <p:nvPr/>
        </p:nvSpPr>
        <p:spPr>
          <a:xfrm>
            <a:off x="8315274" y="1294342"/>
            <a:ext cx="107815" cy="150711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C964E410-F0B3-0B41-BF87-2E5AAAFF0185}"/>
              </a:ext>
            </a:extLst>
          </p:cNvPr>
          <p:cNvSpPr txBox="1"/>
          <p:nvPr/>
        </p:nvSpPr>
        <p:spPr>
          <a:xfrm>
            <a:off x="8459786" y="1206091"/>
            <a:ext cx="3457743" cy="2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 b="1">
                <a:latin typeface="Menlo" panose="020B0609030804020204" pitchFamily="49" charset="0"/>
                <a:ea typeface="微软雅黑" panose="020B0503020204020204" pitchFamily="34" charset="-122"/>
              </a:rPr>
              <a:t>int</a:t>
            </a:r>
            <a:r>
              <a:rPr kumimoji="1" lang="zh-CN" altLang="en-US" sz="9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waitStatus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（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SIGNAL,CANCELLED,PROPAGATE,0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）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1EC75D45-9C0C-B048-BAFA-C311FFB7DF9C}"/>
              </a:ext>
            </a:extLst>
          </p:cNvPr>
          <p:cNvSpPr txBox="1"/>
          <p:nvPr/>
        </p:nvSpPr>
        <p:spPr>
          <a:xfrm>
            <a:off x="8459786" y="1543635"/>
            <a:ext cx="1362780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 b="1">
                <a:latin typeface="Menlo" panose="020B0609030804020204" pitchFamily="49" charset="0"/>
                <a:ea typeface="微软雅黑" panose="020B0503020204020204" pitchFamily="34" charset="-122"/>
              </a:rPr>
              <a:t>Node</a:t>
            </a:r>
            <a:r>
              <a:rPr kumimoji="1" lang="zh-CN" altLang="en-US" sz="9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pre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E04088B8-F7AC-E443-9495-BF7F18C059B5}"/>
              </a:ext>
            </a:extLst>
          </p:cNvPr>
          <p:cNvSpPr txBox="1"/>
          <p:nvPr/>
        </p:nvSpPr>
        <p:spPr>
          <a:xfrm>
            <a:off x="8459786" y="1881308"/>
            <a:ext cx="1362780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 b="1">
                <a:latin typeface="Menlo" panose="020B0609030804020204" pitchFamily="49" charset="0"/>
                <a:ea typeface="微软雅黑" panose="020B0503020204020204" pitchFamily="34" charset="-122"/>
              </a:rPr>
              <a:t>Node</a:t>
            </a:r>
            <a:r>
              <a:rPr kumimoji="1" lang="zh-CN" altLang="en-US" sz="9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next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69B1B0E9-1D4E-7548-BD15-048C47FE5A71}"/>
              </a:ext>
            </a:extLst>
          </p:cNvPr>
          <p:cNvSpPr txBox="1"/>
          <p:nvPr/>
        </p:nvSpPr>
        <p:spPr>
          <a:xfrm>
            <a:off x="8459786" y="2556656"/>
            <a:ext cx="3457743" cy="2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 b="1">
                <a:latin typeface="Menlo" panose="020B0609030804020204" pitchFamily="49" charset="0"/>
                <a:ea typeface="微软雅黑" panose="020B0503020204020204" pitchFamily="34" charset="-122"/>
              </a:rPr>
              <a:t>Node</a:t>
            </a:r>
            <a:r>
              <a:rPr kumimoji="1" lang="zh-CN" altLang="en-US" sz="9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900" b="1">
                <a:latin typeface="Menlo" panose="020B0609030804020204" pitchFamily="49" charset="0"/>
                <a:ea typeface="微软雅黑" panose="020B0503020204020204" pitchFamily="34" charset="-122"/>
              </a:rPr>
              <a:t>nextWaiter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（共享模式下，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nextWaiter=SHARED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）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23321B40-7EC1-8D4A-8CD7-FB546FA42013}"/>
              </a:ext>
            </a:extLst>
          </p:cNvPr>
          <p:cNvSpPr txBox="1"/>
          <p:nvPr/>
        </p:nvSpPr>
        <p:spPr>
          <a:xfrm>
            <a:off x="144205" y="2042154"/>
            <a:ext cx="2133643" cy="596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核心状态，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基于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CAS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对此状态进行改变在不同的锁实现当中，这个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state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意义可能是不同的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9B3A64C4-732B-644F-A126-E967DBCAB5C8}"/>
              </a:ext>
            </a:extLst>
          </p:cNvPr>
          <p:cNvCxnSpPr>
            <a:cxnSpLocks/>
            <a:stCxn id="47" idx="3"/>
            <a:endCxn id="8" idx="1"/>
          </p:cNvCxnSpPr>
          <p:nvPr/>
        </p:nvCxnSpPr>
        <p:spPr>
          <a:xfrm flipV="1">
            <a:off x="2277848" y="2046471"/>
            <a:ext cx="343785" cy="29384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6038B3A9-91E8-324A-BECD-C57FADA29868}"/>
              </a:ext>
            </a:extLst>
          </p:cNvPr>
          <p:cNvSpPr txBox="1"/>
          <p:nvPr/>
        </p:nvSpPr>
        <p:spPr>
          <a:xfrm>
            <a:off x="5012098" y="3321106"/>
            <a:ext cx="26580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锁队列，队列中的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Node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等待获取锁，这个队列有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两种模式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，一种是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互斥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锁模式队列，一种是</a:t>
            </a:r>
            <a:r>
              <a:rPr kumimoji="1" lang="zh-CN" altLang="en-US" sz="9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共享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锁队列模式，共享锁队列模式下，每个节点的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nextWaiter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都指向同一个</a:t>
            </a:r>
            <a:r>
              <a:rPr kumimoji="1" lang="en-US" altLang="zh-CN" sz="900">
                <a:latin typeface="Menlo" panose="020B0609030804020204" pitchFamily="49" charset="0"/>
                <a:ea typeface="微软雅黑" panose="020B0503020204020204" pitchFamily="34" charset="-122"/>
              </a:rPr>
              <a:t>SHARED</a:t>
            </a:r>
            <a:r>
              <a:rPr kumimoji="1" lang="zh-CN" altLang="en-US" sz="900">
                <a:latin typeface="Menlo" panose="020B0609030804020204" pitchFamily="49" charset="0"/>
                <a:ea typeface="微软雅黑" panose="020B0503020204020204" pitchFamily="34" charset="-122"/>
              </a:rPr>
              <a:t>节点对象</a:t>
            </a:r>
            <a:endParaRPr kumimoji="1" lang="en-US" altLang="zh-CN" sz="9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270FA40E-752E-014A-BC8C-CFD140804EC8}"/>
              </a:ext>
            </a:extLst>
          </p:cNvPr>
          <p:cNvSpPr txBox="1"/>
          <p:nvPr/>
        </p:nvSpPr>
        <p:spPr>
          <a:xfrm>
            <a:off x="8459786" y="2218981"/>
            <a:ext cx="1362780" cy="25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5000"/>
              </a:lnSpc>
              <a:buFont typeface="Wingdings" pitchFamily="2" charset="2"/>
              <a:buChar char="n"/>
            </a:pPr>
            <a:r>
              <a:rPr kumimoji="1" lang="en-US" altLang="zh-CN" sz="900" b="1">
                <a:latin typeface="Menlo" panose="020B0609030804020204" pitchFamily="49" charset="0"/>
                <a:ea typeface="微软雅黑" panose="020B0503020204020204" pitchFamily="34" charset="-122"/>
              </a:rPr>
              <a:t>Thread</a:t>
            </a:r>
            <a:r>
              <a:rPr kumimoji="1" lang="zh-CN" altLang="en-US" sz="9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9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thread</a:t>
            </a:r>
          </a:p>
        </p:txBody>
      </p: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8D19A0FD-67D7-7D4E-9E49-61A70E0698C1}"/>
              </a:ext>
            </a:extLst>
          </p:cNvPr>
          <p:cNvCxnSpPr>
            <a:cxnSpLocks/>
            <a:stCxn id="52" idx="0"/>
            <a:endCxn id="59" idx="2"/>
          </p:cNvCxnSpPr>
          <p:nvPr/>
        </p:nvCxnSpPr>
        <p:spPr>
          <a:xfrm flipH="1" flipV="1">
            <a:off x="6165292" y="2936385"/>
            <a:ext cx="175830" cy="3847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>
            <a:extLst>
              <a:ext uri="{FF2B5EF4-FFF2-40B4-BE49-F238E27FC236}">
                <a16:creationId xmlns:a16="http://schemas.microsoft.com/office/drawing/2014/main" id="{C1DFF4A2-B761-024C-8FD3-7D28BDCBFDB2}"/>
              </a:ext>
            </a:extLst>
          </p:cNvPr>
          <p:cNvSpPr/>
          <p:nvPr/>
        </p:nvSpPr>
        <p:spPr>
          <a:xfrm>
            <a:off x="4181699" y="1747934"/>
            <a:ext cx="3967186" cy="1188451"/>
          </a:xfrm>
          <a:prstGeom prst="rect">
            <a:avLst/>
          </a:prstGeom>
          <a:noFill/>
          <a:ln w="952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1995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282D7B6-7489-BF47-A3F6-24105F37D77B}"/>
              </a:ext>
            </a:extLst>
          </p:cNvPr>
          <p:cNvSpPr txBox="1"/>
          <p:nvPr/>
        </p:nvSpPr>
        <p:spPr>
          <a:xfrm>
            <a:off x="354529" y="337728"/>
            <a:ext cx="49129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Java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语言世界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–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AQS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锁框架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-</a:t>
            </a:r>
            <a:r>
              <a:rPr kumimoji="1" lang="zh-CN" altLang="en-US" sz="1600" b="1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600" b="1">
                <a:latin typeface="Menlo" panose="020B0609030804020204" pitchFamily="49" charset="0"/>
                <a:ea typeface="微软雅黑" panose="020B0503020204020204" pitchFamily="34" charset="-122"/>
              </a:rPr>
              <a:t>ReentrantLock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E8DADFA-DA2D-6C49-B32B-C54A88DA0302}"/>
              </a:ext>
            </a:extLst>
          </p:cNvPr>
          <p:cNvSpPr txBox="1"/>
          <p:nvPr/>
        </p:nvSpPr>
        <p:spPr>
          <a:xfrm>
            <a:off x="640301" y="1248160"/>
            <a:ext cx="2708205" cy="285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kumimoji="1" lang="en-US" altLang="zh-CN" sz="1100">
                <a:latin typeface="Menlo" panose="020B0609030804020204" pitchFamily="49" charset="0"/>
                <a:ea typeface="微软雅黑" panose="020B0503020204020204" pitchFamily="34" charset="-122"/>
              </a:rPr>
              <a:t>1.</a:t>
            </a:r>
            <a:r>
              <a:rPr kumimoji="1" lang="zh-CN" altLang="en-US" sz="1100">
                <a:latin typeface="Menlo" panose="020B0609030804020204" pitchFamily="49" charset="0"/>
                <a:ea typeface="微软雅黑" panose="020B0503020204020204" pitchFamily="34" charset="-122"/>
              </a:rPr>
              <a:t> </a:t>
            </a:r>
            <a:r>
              <a:rPr kumimoji="1" lang="en-US" altLang="zh-CN" sz="1100">
                <a:latin typeface="Menlo" panose="020B0609030804020204" pitchFamily="49" charset="0"/>
                <a:ea typeface="微软雅黑" panose="020B0503020204020204" pitchFamily="34" charset="-122"/>
              </a:rPr>
              <a:t>accquire</a:t>
            </a:r>
            <a:r>
              <a:rPr kumimoji="1" lang="zh-CN" altLang="en-US" sz="1100">
                <a:latin typeface="Menlo" panose="020B0609030804020204" pitchFamily="49" charset="0"/>
                <a:ea typeface="微软雅黑" panose="020B0503020204020204" pitchFamily="34" charset="-122"/>
              </a:rPr>
              <a:t>操作：</a:t>
            </a:r>
            <a:r>
              <a:rPr kumimoji="1" lang="zh-CN" altLang="en-US" sz="11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以互斥模式获取锁</a:t>
            </a:r>
            <a:endParaRPr kumimoji="1" lang="en-US" altLang="zh-CN" sz="1100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12CFA4C6-9133-3049-AF4E-4EDBCBAB36DD}"/>
              </a:ext>
            </a:extLst>
          </p:cNvPr>
          <p:cNvSpPr/>
          <p:nvPr/>
        </p:nvSpPr>
        <p:spPr>
          <a:xfrm>
            <a:off x="1064297" y="1867812"/>
            <a:ext cx="1628396" cy="32876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tryAccquire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C0AF7E8-A6F3-A142-9990-CACE63654A74}"/>
              </a:ext>
            </a:extLst>
          </p:cNvPr>
          <p:cNvSpPr/>
          <p:nvPr/>
        </p:nvSpPr>
        <p:spPr>
          <a:xfrm>
            <a:off x="1064297" y="2753220"/>
            <a:ext cx="1628396" cy="32876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acquireQueued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41A2E226-068A-5D4F-A9DA-63C631530A5B}"/>
              </a:ext>
            </a:extLst>
          </p:cNvPr>
          <p:cNvCxnSpPr>
            <a:stCxn id="28" idx="2"/>
            <a:endCxn id="29" idx="0"/>
          </p:cNvCxnSpPr>
          <p:nvPr/>
        </p:nvCxnSpPr>
        <p:spPr>
          <a:xfrm>
            <a:off x="1878495" y="2196572"/>
            <a:ext cx="0" cy="55664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66068098-476D-DF4D-ACB7-FD40317AD311}"/>
              </a:ext>
            </a:extLst>
          </p:cNvPr>
          <p:cNvSpPr txBox="1"/>
          <p:nvPr/>
        </p:nvSpPr>
        <p:spPr>
          <a:xfrm>
            <a:off x="1909213" y="2341013"/>
            <a:ext cx="752763" cy="26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false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92C73E7-F4FE-724B-A63C-325B50943D8E}"/>
              </a:ext>
            </a:extLst>
          </p:cNvPr>
          <p:cNvSpPr txBox="1"/>
          <p:nvPr/>
        </p:nvSpPr>
        <p:spPr>
          <a:xfrm>
            <a:off x="640301" y="3414692"/>
            <a:ext cx="2708205" cy="1229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25000"/>
              </a:lnSpc>
            </a:pP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tryAccquire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 操作 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AbstractQueuedSychronizer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并不实现，由子类自己实现，按照自己的机制来确定当先线程是否能够成功获取锁，如果无法获取到锁，则由 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AbstractQueuedSychronized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 接管，把线程添加到互斥锁队列中，并且</a:t>
            </a:r>
            <a:r>
              <a:rPr kumimoji="1" lang="en-US" altLang="zh-CN" sz="1000">
                <a:latin typeface="Menlo" panose="020B0609030804020204" pitchFamily="49" charset="0"/>
                <a:ea typeface="微软雅黑" panose="020B0503020204020204" pitchFamily="34" charset="-122"/>
              </a:rPr>
              <a:t>park</a:t>
            </a:r>
            <a:r>
              <a:rPr kumimoji="1" lang="zh-CN" altLang="en-US" sz="1000">
                <a:latin typeface="Menlo" panose="020B0609030804020204" pitchFamily="49" charset="0"/>
                <a:ea typeface="微软雅黑" panose="020B0503020204020204" pitchFamily="34" charset="-122"/>
              </a:rPr>
              <a:t>线程</a:t>
            </a:r>
            <a:endParaRPr kumimoji="1" lang="en-US" altLang="zh-CN" sz="1000"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C4A9E58F-96B3-1045-9EB5-10ECAE498EA3}"/>
              </a:ext>
            </a:extLst>
          </p:cNvPr>
          <p:cNvSpPr/>
          <p:nvPr/>
        </p:nvSpPr>
        <p:spPr>
          <a:xfrm>
            <a:off x="3921259" y="1488692"/>
            <a:ext cx="2286357" cy="1081450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如果当前锁状态</a:t>
            </a:r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state==0</a:t>
            </a:r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，则</a:t>
            </a:r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CAS</a:t>
            </a:r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获取锁，获取锁成功之后返回</a:t>
            </a:r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，如果 </a:t>
            </a:r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state!=0</a:t>
            </a:r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，且拥有锁的线程就是当前线程，则 </a:t>
            </a:r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state++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（可重入的原因）</a:t>
            </a:r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，返回</a:t>
            </a:r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true</a:t>
            </a:r>
            <a:r>
              <a:rPr kumimoji="1" lang="zh-CN" altLang="en-US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，其他情况返回</a:t>
            </a:r>
            <a:r>
              <a:rPr kumimoji="1" lang="en-US" altLang="zh-CN" sz="1000">
                <a:solidFill>
                  <a:schemeClr val="tx1"/>
                </a:solidFill>
                <a:latin typeface="Menlo" panose="020B0609030804020204" pitchFamily="49" charset="0"/>
                <a:cs typeface="Menlo" panose="020B0609030804020204" pitchFamily="49" charset="0"/>
              </a:rPr>
              <a:t>false</a:t>
            </a:r>
            <a:endParaRPr kumimoji="1" lang="zh-CN" altLang="en-US" sz="1000">
              <a:solidFill>
                <a:schemeClr val="tx1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38" name="直线箭头连接符 37">
            <a:extLst>
              <a:ext uri="{FF2B5EF4-FFF2-40B4-BE49-F238E27FC236}">
                <a16:creationId xmlns:a16="http://schemas.microsoft.com/office/drawing/2014/main" id="{997FB3E8-94E2-AA46-9667-C206BFFC3CC2}"/>
              </a:ext>
            </a:extLst>
          </p:cNvPr>
          <p:cNvCxnSpPr>
            <a:cxnSpLocks/>
            <a:stCxn id="28" idx="3"/>
            <a:endCxn id="36" idx="1"/>
          </p:cNvCxnSpPr>
          <p:nvPr/>
        </p:nvCxnSpPr>
        <p:spPr>
          <a:xfrm flipV="1">
            <a:off x="2692693" y="2029417"/>
            <a:ext cx="1228566" cy="2775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C8A53AA7-4DCF-1348-B225-AB3BF529D181}"/>
              </a:ext>
            </a:extLst>
          </p:cNvPr>
          <p:cNvSpPr txBox="1"/>
          <p:nvPr/>
        </p:nvSpPr>
        <p:spPr>
          <a:xfrm>
            <a:off x="3921259" y="1106817"/>
            <a:ext cx="1616396" cy="267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25000"/>
              </a:lnSpc>
            </a:pPr>
            <a:r>
              <a:rPr kumimoji="1" lang="en-US" altLang="zh-CN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ReentrantLock</a:t>
            </a:r>
            <a:r>
              <a:rPr kumimoji="1" lang="zh-CN" altLang="en-US" sz="1000">
                <a:solidFill>
                  <a:srgbClr val="FF0000"/>
                </a:solidFill>
                <a:latin typeface="Menlo" panose="020B0609030804020204" pitchFamily="49" charset="0"/>
                <a:ea typeface="微软雅黑" panose="020B0503020204020204" pitchFamily="34" charset="-122"/>
              </a:rPr>
              <a:t>自定义</a:t>
            </a:r>
            <a:endParaRPr kumimoji="1" lang="en-US" altLang="zh-CN" sz="1000">
              <a:solidFill>
                <a:srgbClr val="FF0000"/>
              </a:solidFill>
              <a:latin typeface="Menlo" panose="020B060903080402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4527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27335</TotalTime>
  <Words>2264</Words>
  <Application>Microsoft Macintosh PowerPoint</Application>
  <PresentationFormat>宽屏</PresentationFormat>
  <Paragraphs>399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1" baseType="lpstr">
      <vt:lpstr>等线</vt:lpstr>
      <vt:lpstr>等线 Light</vt:lpstr>
      <vt:lpstr>Arial</vt:lpstr>
      <vt:lpstr>Menlo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zhongcheng li</dc:creator>
  <cp:lastModifiedBy>Microsoft Office User</cp:lastModifiedBy>
  <cp:revision>477</cp:revision>
  <dcterms:created xsi:type="dcterms:W3CDTF">2020-02-29T02:55:50Z</dcterms:created>
  <dcterms:modified xsi:type="dcterms:W3CDTF">2020-03-31T06:58:37Z</dcterms:modified>
</cp:coreProperties>
</file>

<file path=docProps/thumbnail.jpeg>
</file>